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>
        <p:scale>
          <a:sx n="73" d="100"/>
          <a:sy n="73" d="100"/>
        </p:scale>
        <p:origin x="-6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3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6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7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76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79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13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65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76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8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1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0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7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4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0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2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1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6D44C6-417B-43B7-9971-95A3DA7781DD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F9D300-041B-4914-A5B6-BD7CA157F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08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ВСЕРОССИЙСКОЙ ПРОВЕРОЧНОЙ РАБОТЫ ПО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7, 8, 11 </a:t>
            </a:r>
            <a:r>
              <a:rPr lang="ru-RU" dirty="0" smtClean="0"/>
              <a:t>КЛАСС </a:t>
            </a:r>
          </a:p>
          <a:p>
            <a:r>
              <a:rPr lang="ru-RU" dirty="0" smtClean="0"/>
              <a:t>2020-2021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отметкам </a:t>
            </a:r>
            <a:r>
              <a:rPr lang="ru-RU" dirty="0" smtClean="0"/>
              <a:t>(8 </a:t>
            </a:r>
            <a:r>
              <a:rPr lang="ru-RU" dirty="0" smtClean="0"/>
              <a:t>класс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955678"/>
              </p:ext>
            </p:extLst>
          </p:nvPr>
        </p:nvGraphicFramePr>
        <p:xfrm>
          <a:off x="1936629" y="2182706"/>
          <a:ext cx="902073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62"/>
                <a:gridCol w="1188720"/>
                <a:gridCol w="1436915"/>
                <a:gridCol w="953591"/>
                <a:gridCol w="940523"/>
                <a:gridCol w="901337"/>
                <a:gridCol w="7160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Вся выборка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Стерлитамакский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7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218278"/>
              </p:ext>
            </p:extLst>
          </p:nvPr>
        </p:nvGraphicFramePr>
        <p:xfrm>
          <a:off x="1371603" y="300440"/>
          <a:ext cx="10074628" cy="5884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9452"/>
                <a:gridCol w="1356294"/>
                <a:gridCol w="1356294"/>
                <a:gridCol w="1356294"/>
                <a:gridCol w="1356294"/>
              </a:tblGrid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</a:t>
                      </a:r>
                      <a:r>
                        <a:rPr lang="ru-RU" sz="2400" dirty="0" smtClean="0">
                          <a:effectLst/>
                        </a:rPr>
                        <a:t>участников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406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МОБУ СОШ с.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</a:rPr>
                        <a:t>Алатана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12,5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37,5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МОБУ СОШ с. Большой </a:t>
                      </a:r>
                      <a:r>
                        <a:rPr lang="ru-RU" sz="2400" dirty="0" err="1">
                          <a:effectLst/>
                        </a:rPr>
                        <a:t>Куганак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МОБУ СОШ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</a:rPr>
                        <a:t>д.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</a:rPr>
                        <a:t>Золотоношка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МОБУ СОШ д. </a:t>
                      </a:r>
                      <a:r>
                        <a:rPr lang="ru-RU" sz="2400" dirty="0" err="1">
                          <a:effectLst/>
                        </a:rPr>
                        <a:t>Константиноградовка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МОБУ СОШ с</a:t>
                      </a:r>
                      <a:r>
                        <a:rPr lang="ru-RU" sz="2400" dirty="0" smtClean="0">
                          <a:effectLst/>
                        </a:rPr>
                        <a:t>. </a:t>
                      </a:r>
                      <a:r>
                        <a:rPr lang="ru-RU" sz="2400" dirty="0" err="1" smtClean="0">
                          <a:effectLst/>
                        </a:rPr>
                        <a:t>Максимовка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92D050"/>
                          </a:solidFill>
                          <a:effectLst/>
                        </a:rPr>
                        <a:t>МОБУ СОШ с. Николаевка</a:t>
                      </a:r>
                      <a:endParaRPr lang="ru-RU" sz="2400" dirty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42,86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42,86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B050"/>
                          </a:solidFill>
                          <a:effectLst/>
                        </a:rPr>
                        <a:t>14,28</a:t>
                      </a:r>
                      <a:endParaRPr lang="ru-RU" sz="2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</a:rPr>
                        <a:t>МОБУ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СОШ с.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</a:rPr>
                        <a:t>Новофедоровское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44,44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44,44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11,11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МОБУ СОШ с. Октябрьское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41,67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58,33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МОБУ СОШ с. Новая Отрадовка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42,11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52,63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5,26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МОБУ СОШ с. Первомайское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МОБУ СОШ д. </a:t>
                      </a:r>
                      <a:r>
                        <a:rPr lang="ru-RU" sz="2400" dirty="0" err="1" smtClean="0">
                          <a:effectLst/>
                        </a:rPr>
                        <a:t>Рощинский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МОБУ СОШ с. Талалаевка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6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875" y="117764"/>
            <a:ext cx="10018713" cy="17525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отметок с отметками по журналу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09346"/>
              </p:ext>
            </p:extLst>
          </p:nvPr>
        </p:nvGraphicFramePr>
        <p:xfrm>
          <a:off x="1894113" y="1567545"/>
          <a:ext cx="9457509" cy="5158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973"/>
                <a:gridCol w="2050868"/>
                <a:gridCol w="1593668"/>
              </a:tblGrid>
              <a:tr h="274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Группы участников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Кол-во участников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Республика Башкортостан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32,28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60,08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7,64</a:t>
                      </a:r>
                    </a:p>
                  </a:txBody>
                  <a:tcPr marL="9525" marR="9525" marT="9525" marB="0" anchor="b"/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Стерлитамакский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28,81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69,49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1,69</a:t>
                      </a:r>
                    </a:p>
                  </a:txBody>
                  <a:tcPr marL="9525" marR="9525" marT="9525" marB="0" anchor="b"/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3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297" y="339634"/>
            <a:ext cx="9744892" cy="633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0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811072"/>
              </p:ext>
            </p:extLst>
          </p:nvPr>
        </p:nvGraphicFramePr>
        <p:xfrm>
          <a:off x="1484313" y="2667000"/>
          <a:ext cx="100187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2895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8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191137"/>
              </p:ext>
            </p:extLst>
          </p:nvPr>
        </p:nvGraphicFramePr>
        <p:xfrm>
          <a:off x="2045063" y="2182706"/>
          <a:ext cx="812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МОБУ СОШ с. </a:t>
                      </a:r>
                      <a:r>
                        <a:rPr lang="ru-RU" dirty="0" err="1" smtClean="0"/>
                        <a:t>Ишпарсово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МОБУ СОШ с. Октябрьское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4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отметкам </a:t>
            </a:r>
            <a:r>
              <a:rPr lang="ru-RU" dirty="0" smtClean="0"/>
              <a:t>(11 </a:t>
            </a:r>
            <a:r>
              <a:rPr lang="ru-RU" dirty="0" smtClean="0"/>
              <a:t>класс)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90939"/>
              </p:ext>
            </p:extLst>
          </p:nvPr>
        </p:nvGraphicFramePr>
        <p:xfrm>
          <a:off x="1936632" y="2182706"/>
          <a:ext cx="90207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62"/>
                <a:gridCol w="1188720"/>
                <a:gridCol w="1436915"/>
                <a:gridCol w="809897"/>
                <a:gridCol w="1084217"/>
                <a:gridCol w="901337"/>
                <a:gridCol w="7160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Стерлитамакский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67616"/>
              </p:ext>
            </p:extLst>
          </p:nvPr>
        </p:nvGraphicFramePr>
        <p:xfrm>
          <a:off x="1936629" y="2182706"/>
          <a:ext cx="902073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62"/>
                <a:gridCol w="1188720"/>
                <a:gridCol w="1436915"/>
                <a:gridCol w="809897"/>
                <a:gridCol w="1084217"/>
                <a:gridCol w="901337"/>
                <a:gridCol w="7160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Вся выборка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Стерлитамакский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94143"/>
              </p:ext>
            </p:extLst>
          </p:nvPr>
        </p:nvGraphicFramePr>
        <p:xfrm>
          <a:off x="1410792" y="2495000"/>
          <a:ext cx="10074628" cy="1580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9452"/>
                <a:gridCol w="1356294"/>
                <a:gridCol w="1356294"/>
                <a:gridCol w="1356294"/>
                <a:gridCol w="1356294"/>
              </a:tblGrid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</a:t>
                      </a:r>
                      <a:r>
                        <a:rPr lang="ru-RU" sz="2400" dirty="0" smtClean="0">
                          <a:effectLst/>
                        </a:rPr>
                        <a:t>участников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406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МОБУ СОШ с. </a:t>
                      </a:r>
                      <a:r>
                        <a:rPr lang="ru-RU" sz="2400" dirty="0" err="1" smtClean="0">
                          <a:effectLst/>
                        </a:rPr>
                        <a:t>Ишпарсово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МОБУ СОШ с. Октябрьское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875" y="117764"/>
            <a:ext cx="10018713" cy="17525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отметок с отметками по журналу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877234"/>
              </p:ext>
            </p:extLst>
          </p:nvPr>
        </p:nvGraphicFramePr>
        <p:xfrm>
          <a:off x="1894113" y="1567545"/>
          <a:ext cx="9457509" cy="5158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973"/>
                <a:gridCol w="2050868"/>
                <a:gridCol w="1593668"/>
              </a:tblGrid>
              <a:tr h="274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Группы участников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Кол-во участников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Республика Башкортостан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34,16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58,55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7,29</a:t>
                      </a:r>
                    </a:p>
                  </a:txBody>
                  <a:tcPr marL="9525" marR="9525" marT="9525" marB="0" anchor="b"/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Стерлитамакский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37,5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62,5</a:t>
                      </a:r>
                    </a:p>
                  </a:txBody>
                  <a:tcPr marL="9525" marR="9525" marT="9525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926" y="509451"/>
            <a:ext cx="9784079" cy="59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1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558662"/>
              </p:ext>
            </p:extLst>
          </p:nvPr>
        </p:nvGraphicFramePr>
        <p:xfrm>
          <a:off x="1484313" y="2667000"/>
          <a:ext cx="100187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19767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8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74378"/>
              </p:ext>
            </p:extLst>
          </p:nvPr>
        </p:nvGraphicFramePr>
        <p:xfrm>
          <a:off x="2156560" y="819519"/>
          <a:ext cx="9144000" cy="5169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7625"/>
                <a:gridCol w="3656375"/>
              </a:tblGrid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Аючево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им.Рима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Янгузина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Большой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Куганак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Верхние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Дергачевка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Ишпарсово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Константиноградовка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с.Максимовка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Наумовка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Николаевка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Новое Барятино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с. Новофедоровское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Октябрьское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Новая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Отрадовка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Первомайское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Рошинский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Талалаевка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398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Талачево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8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 отметкам </a:t>
            </a:r>
            <a:r>
              <a:rPr lang="ru-RU" dirty="0" smtClean="0"/>
              <a:t>(7 </a:t>
            </a:r>
            <a:r>
              <a:rPr lang="ru-RU" dirty="0" smtClean="0"/>
              <a:t>класс)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515756"/>
              </p:ext>
            </p:extLst>
          </p:nvPr>
        </p:nvGraphicFramePr>
        <p:xfrm>
          <a:off x="1936632" y="2182706"/>
          <a:ext cx="90207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62"/>
                <a:gridCol w="1188720"/>
                <a:gridCol w="1436915"/>
                <a:gridCol w="809897"/>
                <a:gridCol w="1084217"/>
                <a:gridCol w="901337"/>
                <a:gridCol w="7160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Стерлитамакский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7146"/>
              </p:ext>
            </p:extLst>
          </p:nvPr>
        </p:nvGraphicFramePr>
        <p:xfrm>
          <a:off x="1936629" y="2182706"/>
          <a:ext cx="902073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62"/>
                <a:gridCol w="1188720"/>
                <a:gridCol w="1436915"/>
                <a:gridCol w="1045031"/>
                <a:gridCol w="849083"/>
                <a:gridCol w="901337"/>
                <a:gridCol w="7160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Вся выборка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Стерлитамакский</a:t>
                      </a:r>
                      <a:r>
                        <a:rPr lang="ru-RU" baseline="0" dirty="0" smtClean="0"/>
                        <a:t>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92909"/>
              </p:ext>
            </p:extLst>
          </p:nvPr>
        </p:nvGraphicFramePr>
        <p:xfrm>
          <a:off x="1682214" y="300440"/>
          <a:ext cx="9764016" cy="6314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6540"/>
                <a:gridCol w="1301869"/>
                <a:gridCol w="1301869"/>
                <a:gridCol w="1301869"/>
                <a:gridCol w="1301869"/>
              </a:tblGrid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Группы участников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678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МОБУ СОШ с. </a:t>
                      </a:r>
                      <a:r>
                        <a:rPr lang="ru-RU" sz="2000" dirty="0" err="1">
                          <a:effectLst/>
                        </a:rPr>
                        <a:t>Аючево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им.Рима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Янгузина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МОБУ СОШ с. Большой </a:t>
                      </a:r>
                      <a:r>
                        <a:rPr lang="ru-RU" sz="2000" dirty="0" err="1">
                          <a:effectLst/>
                        </a:rPr>
                        <a:t>Куганак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44,18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35,29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20,53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МОБУ СОШ с. Верхние 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effectLst/>
                        </a:rPr>
                        <a:t>Услы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63,64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36,36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92D050"/>
                          </a:solidFill>
                          <a:effectLst/>
                        </a:rPr>
                        <a:t>МОБУ СОШ д. </a:t>
                      </a:r>
                      <a:r>
                        <a:rPr lang="ru-RU" sz="2000" dirty="0" err="1">
                          <a:solidFill>
                            <a:srgbClr val="92D050"/>
                          </a:solidFill>
                          <a:effectLst/>
                        </a:rPr>
                        <a:t>Дергачевка</a:t>
                      </a:r>
                      <a:endParaRPr lang="ru-RU" sz="2000" dirty="0">
                        <a:solidFill>
                          <a:srgbClr val="92D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16,67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B050"/>
                          </a:solidFill>
                          <a:effectLst/>
                        </a:rPr>
                        <a:t>33,33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МОБУ СОШ с. </a:t>
                      </a:r>
                      <a:r>
                        <a:rPr lang="ru-RU" sz="2000" dirty="0" err="1">
                          <a:effectLst/>
                        </a:rPr>
                        <a:t>Ишпарсово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41,18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47,06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11,74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д. Константиноградовка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МОБУ СОШ </a:t>
                      </a:r>
                      <a:r>
                        <a:rPr lang="ru-RU" sz="2000" dirty="0" err="1">
                          <a:effectLst/>
                        </a:rPr>
                        <a:t>с.Максимовка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64,29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35,71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МОБУ СОШ с. </a:t>
                      </a:r>
                      <a:r>
                        <a:rPr lang="ru-RU" sz="2000" dirty="0" err="1">
                          <a:effectLst/>
                        </a:rPr>
                        <a:t>Наумовка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40,54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48,69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8,07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Николаевка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Новое Барятино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14,29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85,71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МОБУ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СОШ с.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</a:rPr>
                        <a:t>Новофедоровское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21,43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35,71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35,71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7,14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Октябрьское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Новая Отрадовка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52,17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41,3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4,35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Первомайское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МОБУ СОШ д. </a:t>
                      </a:r>
                      <a:r>
                        <a:rPr lang="ru-RU" sz="2000" dirty="0" err="1" smtClean="0">
                          <a:effectLst/>
                        </a:rPr>
                        <a:t>Рощинский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9,68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29,03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41,94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19,35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Талалаевка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37,5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62,5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  <a:tr h="331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МОБУ СОШ с. Талачево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37,5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875" y="117764"/>
            <a:ext cx="10018713" cy="17525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отметок с отметками по журналу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99667"/>
              </p:ext>
            </p:extLst>
          </p:nvPr>
        </p:nvGraphicFramePr>
        <p:xfrm>
          <a:off x="1894113" y="1567545"/>
          <a:ext cx="9457509" cy="5158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973"/>
                <a:gridCol w="2050868"/>
                <a:gridCol w="1593668"/>
              </a:tblGrid>
              <a:tr h="2742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Группы участников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Кол-во участников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Республика Башкортостан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7429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37,58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11177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56,54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1161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5,87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19767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Стерлитамакский</a:t>
                      </a:r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муниципальный район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Понизили (Отметка &lt; Отметка по журналу) %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96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33,8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  Подтвердили (Отметка = Отметке по журналу) 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170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59,86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4964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  Повысили (Отметка &gt; Отметка по журналу) %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6,34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27426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284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>
                          <a:effectLst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9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301723"/>
              </p:ext>
            </p:extLst>
          </p:nvPr>
        </p:nvGraphicFramePr>
        <p:xfrm>
          <a:off x="1658983" y="404949"/>
          <a:ext cx="9692640" cy="5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Лист" r:id="rId3" imgW="4829242" imgH="3438414" progId="Excel.Sheet.8">
                  <p:embed/>
                </p:oleObj>
              </mc:Choice>
              <mc:Fallback>
                <p:oleObj name="Лист" r:id="rId3" imgW="4829242" imgH="343841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8983" y="404949"/>
                        <a:ext cx="9692640" cy="598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58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09173"/>
              </p:ext>
            </p:extLst>
          </p:nvPr>
        </p:nvGraphicFramePr>
        <p:xfrm>
          <a:off x="1484313" y="2667000"/>
          <a:ext cx="100187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12147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Стерлитамакский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01958"/>
              </p:ext>
            </p:extLst>
          </p:nvPr>
        </p:nvGraphicFramePr>
        <p:xfrm>
          <a:off x="2156560" y="819519"/>
          <a:ext cx="9144000" cy="547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6000"/>
                <a:gridCol w="2248000"/>
              </a:tblGrid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</a:t>
                      </a: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Алатана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0506" marR="40506" marT="0" marB="0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Большой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Куганак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Золотоношка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Константиноградовка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с.Максимовка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Николаевка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с.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Новофедоровское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Октябрьское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Новая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Отрадовка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>
                    <a:solidFill>
                      <a:srgbClr val="00B0F0"/>
                    </a:solidFill>
                  </a:tcPr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Первомайское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</a:t>
                      </a: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Рошинский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  <a:tr h="2713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Талалаевка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6" marR="405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414</TotalTime>
  <Words>944</Words>
  <Application>Microsoft Office PowerPoint</Application>
  <PresentationFormat>Произвольный</PresentationFormat>
  <Paragraphs>421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Параллакс</vt:lpstr>
      <vt:lpstr>Лист Microsoft Excel 97-2003</vt:lpstr>
      <vt:lpstr>ИТОГИ ВСЕРОССИЙСКОЙ ПРОВЕРОЧНОЙ РАБОТЫ ПО БИОЛОГИИ</vt:lpstr>
      <vt:lpstr>Количество участников (7 класс)</vt:lpstr>
      <vt:lpstr>Презентация PowerPoint</vt:lpstr>
      <vt:lpstr>Статистика по отметкам (7 класс)</vt:lpstr>
      <vt:lpstr>Презентация PowerPoint</vt:lpstr>
      <vt:lpstr>Сравнение отметок с отметками по журналу</vt:lpstr>
      <vt:lpstr>Презентация PowerPoint</vt:lpstr>
      <vt:lpstr>Количество участников (8 класс)</vt:lpstr>
      <vt:lpstr>Презентация PowerPoint</vt:lpstr>
      <vt:lpstr>Статистика по отметкам (8 класс)</vt:lpstr>
      <vt:lpstr>Презентация PowerPoint</vt:lpstr>
      <vt:lpstr>Сравнение отметок с отметками по журналу</vt:lpstr>
      <vt:lpstr>Презентация PowerPoint</vt:lpstr>
      <vt:lpstr>Количество участников (11 класс)</vt:lpstr>
      <vt:lpstr>Презентация PowerPoint</vt:lpstr>
      <vt:lpstr>Статистика по отметкам (11 класс)</vt:lpstr>
      <vt:lpstr>Презентация PowerPoint</vt:lpstr>
      <vt:lpstr>Сравнение отметок с отметками по журналу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ВСЕРОССИЙСКОЙ ПРОВЕРОЧНОЙ РАБОТЫ ПО БИОЛОГИИ</dc:title>
  <dc:creator>admin</dc:creator>
  <cp:lastModifiedBy>а</cp:lastModifiedBy>
  <cp:revision>27</cp:revision>
  <dcterms:created xsi:type="dcterms:W3CDTF">2021-07-24T02:08:29Z</dcterms:created>
  <dcterms:modified xsi:type="dcterms:W3CDTF">2021-08-19T10:26:02Z</dcterms:modified>
</cp:coreProperties>
</file>