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notesMasterIdLst>
    <p:notesMasterId r:id="rId87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7" r:id="rId82"/>
    <p:sldId id="338" r:id="rId83"/>
    <p:sldId id="339" r:id="rId84"/>
    <p:sldId id="340" r:id="rId85"/>
    <p:sldId id="336" r:id="rId8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35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presProps" Target="presProps.xml"/><Relationship Id="rId9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CB156-91A2-48A5-BF9A-7ADDB9FB693F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97BB20-A4A1-4DBF-A204-A5E0AC9308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6760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7BB20-A4A1-4DBF-A204-A5E0AC93086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9577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72391C4A-3C35-49CD-8882-DE2CB6B8AAB6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0EE3-D94C-4932-9B25-F56135BE36CE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7032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1C4A-3C35-49CD-8882-DE2CB6B8AAB6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0EE3-D94C-4932-9B25-F56135BE36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644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1C4A-3C35-49CD-8882-DE2CB6B8AAB6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0EE3-D94C-4932-9B25-F56135BE36CE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0719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1C4A-3C35-49CD-8882-DE2CB6B8AAB6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0EE3-D94C-4932-9B25-F56135BE36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7445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1C4A-3C35-49CD-8882-DE2CB6B8AAB6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0EE3-D94C-4932-9B25-F56135BE36CE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8173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1C4A-3C35-49CD-8882-DE2CB6B8AAB6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0EE3-D94C-4932-9B25-F56135BE36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824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1C4A-3C35-49CD-8882-DE2CB6B8AAB6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0EE3-D94C-4932-9B25-F56135BE36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3415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1C4A-3C35-49CD-8882-DE2CB6B8AAB6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0EE3-D94C-4932-9B25-F56135BE36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5921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1C4A-3C35-49CD-8882-DE2CB6B8AAB6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0EE3-D94C-4932-9B25-F56135BE36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6505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1C4A-3C35-49CD-8882-DE2CB6B8AAB6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0EE3-D94C-4932-9B25-F56135BE36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7703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1C4A-3C35-49CD-8882-DE2CB6B8AAB6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0EE3-D94C-4932-9B25-F56135BE36CE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5637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2391C4A-3C35-49CD-8882-DE2CB6B8AAB6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45A0EE3-D94C-4932-9B25-F56135BE36CE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8282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zadachi-po-khimii.ru/obshaya-himiya/osnovnie-ponyatiya-i-zakoni-himii/osnovnie-ponjatiya-i-zakoni-himii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zadachi-po-khimii.ru/obshaya-himiya/osnovy-termodinamiki.html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zadachi-po-khimii.ru/neorganicheskaya-ximiya/ii-gruppa-shhelochnozemelnye-metally" TargetMode="External"/><Relationship Id="rId2" Type="http://schemas.openxmlformats.org/officeDocument/2006/relationships/hyperlink" Target="http://zadachi-po-khimii.ru/neorganicheskaya-ximiya/shhelochnye-metally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zadachi-po-khimii.ru/obshaya-himiya/okislitelno-vosstanovitelnye-reakcii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zadachi-po-khimii.ru/neorganicheskaya-ximiya/iv-gruppa-glavnaya-podgruppa-periodicheskoj-tablicy-mendeleeva-uglerod-kremnij.html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zadachi-po-khimii.ru/obshaya-himiya/kachestvennaya-xarakteristika-okislitelno-vosstanovitelnyx-reakcij.html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zadachi-po-khimii.ru/obshaya-himiya/klassifikaciya-okislitelno-vosstanovitelnyj-reakcij.html" TargetMode="Externa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hyperlink" Target="http://zadachi-po-khimii.ru/obshaya-himiya/gidroliz-solej.html" TargetMode="Externa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Элементы </a:t>
            </a:r>
            <a:r>
              <a:rPr lang="en-US" dirty="0" smtClean="0"/>
              <a:t>V</a:t>
            </a:r>
            <a:r>
              <a:rPr lang="ru-RU" dirty="0" smtClean="0"/>
              <a:t>А группы </a:t>
            </a:r>
            <a:br>
              <a:rPr lang="ru-RU" dirty="0" smtClean="0"/>
            </a:br>
            <a:r>
              <a:rPr lang="ru-RU" dirty="0" smtClean="0"/>
              <a:t>и их соединения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Подготовка к ЕГЭ по химии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628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Химические свойства азота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Молекула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азота химически устойчива, вследствие чего 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азот химически инертен.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 при определенных условиях он реагирует с металлами, тяжелее с неметаллами.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реакциях с металлами он выступает в качестве восстановителя, а в реакциях с неметаллами – в качестве окислителя.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 сложными веществами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азот практически не взаимодействует, т.к. его реакционная способность очень мала.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Реакция возможна только с активными веществами и в жестких условиях.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201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06730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0" dirty="0" smtClean="0">
                <a:solidFill>
                  <a:srgbClr val="CF2E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b="0" i="0" dirty="0" smtClean="0">
                <a:solidFill>
                  <a:srgbClr val="CF2E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b="1" i="0" dirty="0" smtClean="0">
                <a:solidFill>
                  <a:srgbClr val="CF2E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кислородом</a:t>
            </a:r>
            <a:endParaRPr lang="ru-RU" sz="2400" b="0" i="0" dirty="0" smtClean="0">
              <a:solidFill>
                <a:srgbClr val="CF2E2E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 кислородом взаимодействует только при температуре электрических искровых разрядов (2000</a:t>
            </a:r>
            <a:r>
              <a:rPr lang="ru-RU" sz="2400" b="0" i="0" baseline="300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С, в природе – во время грозы)</a:t>
            </a:r>
            <a:r>
              <a:rPr lang="ru-RU" sz="2400" b="1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b="0" i="0" dirty="0" smtClean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400" b="0" i="0" baseline="-250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2 </a:t>
            </a:r>
            <a:r>
              <a:rPr lang="ru-RU" sz="24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+ O</a:t>
            </a:r>
            <a:r>
              <a:rPr lang="ru-RU" sz="2400" b="0" i="0" baseline="-250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2 </a:t>
            </a:r>
            <a:r>
              <a:rPr lang="ru-RU" sz="24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⇄ 2NO – </a:t>
            </a:r>
            <a:r>
              <a:rPr lang="ru-RU" sz="2400" b="0" i="1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endParaRPr lang="ru-RU" sz="2400" b="0" i="0" dirty="0" smtClean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сопровождается поглощением теплоты</a:t>
            </a:r>
            <a:r>
              <a:rPr lang="ru-RU" sz="2400" b="1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b="1" i="0" u="none" strike="noStrike" dirty="0" smtClean="0">
                <a:solidFill>
                  <a:srgbClr val="337AB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(эндотермическая реакция)</a:t>
            </a:r>
            <a:endParaRPr lang="ru-RU" sz="2400" b="0" i="0" dirty="0" smtClean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i="0" dirty="0" smtClean="0">
                <a:solidFill>
                  <a:srgbClr val="CF2E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 галогенами </a:t>
            </a:r>
            <a:endParaRPr lang="ru-RU" sz="2400" b="0" i="0" dirty="0" smtClean="0">
              <a:solidFill>
                <a:srgbClr val="CF2E2E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Взаимодействует </a:t>
            </a:r>
            <a:r>
              <a:rPr lang="ru-RU" sz="2400" b="1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со фтором</a:t>
            </a:r>
            <a:r>
              <a:rPr lang="ru-RU" sz="24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с образованием фторида азота:</a:t>
            </a:r>
          </a:p>
          <a:p>
            <a:pPr algn="just"/>
            <a:r>
              <a:rPr lang="ru-RU" sz="24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400" b="0" i="0" baseline="-250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+ 3F</a:t>
            </a:r>
            <a:r>
              <a:rPr lang="ru-RU" sz="2400" b="0" i="0" baseline="-250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= 2NF</a:t>
            </a:r>
            <a:r>
              <a:rPr lang="ru-RU" sz="2400" b="0" i="0" baseline="-250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2400" b="0" i="0" dirty="0" smtClean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i="0" dirty="0" smtClean="0">
                <a:solidFill>
                  <a:srgbClr val="CF2E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 водородом</a:t>
            </a:r>
            <a:endParaRPr lang="ru-RU" sz="2400" b="0" i="0" dirty="0" smtClean="0">
              <a:solidFill>
                <a:srgbClr val="CF2E2E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Взаимодействует </a:t>
            </a:r>
            <a:r>
              <a:rPr lang="ru-RU" sz="2400" b="1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 водородом </a:t>
            </a:r>
            <a:r>
              <a:rPr lang="ru-RU" sz="24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 образованием аммиака. Реакция обратима, поэтому для смещения равновесия в сторону продуктов реакции реакцию проводят в присутствии катализатора, при высоком давлении и высокой температуре:</a:t>
            </a:r>
          </a:p>
          <a:p>
            <a:pPr algn="just"/>
            <a:r>
              <a:rPr lang="ru-RU" sz="24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400" b="0" i="0" baseline="-250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2 </a:t>
            </a:r>
            <a:r>
              <a:rPr lang="ru-RU" sz="24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+ ЗН</a:t>
            </a:r>
            <a:r>
              <a:rPr lang="ru-RU" sz="2400" b="0" i="0" baseline="-250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2 </a:t>
            </a:r>
            <a:r>
              <a:rPr lang="ru-RU" sz="24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⇄ 2NH</a:t>
            </a:r>
            <a:r>
              <a:rPr lang="ru-RU" sz="2400" b="0" i="0" baseline="-250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2400" b="0" i="0" dirty="0" smtClean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происходит выделение теплоты (экзотермическая реакция)</a:t>
            </a:r>
          </a:p>
          <a:p>
            <a:pPr algn="just"/>
            <a:r>
              <a:rPr lang="ru-RU" sz="2400" b="1" i="0" dirty="0" smtClean="0">
                <a:solidFill>
                  <a:srgbClr val="CF2E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 серой</a:t>
            </a:r>
            <a:endParaRPr lang="ru-RU" sz="2400" b="0" i="0" dirty="0" smtClean="0">
              <a:solidFill>
                <a:srgbClr val="CF2E2E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 взаимодействует</a:t>
            </a:r>
            <a:endParaRPr lang="ru-RU" sz="2400" b="0" i="0" dirty="0" smtClean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i="0" dirty="0" smtClean="0">
                <a:solidFill>
                  <a:srgbClr val="CF2E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 фосфором</a:t>
            </a:r>
            <a:endParaRPr lang="ru-RU" sz="2400" b="0" i="0" dirty="0" smtClean="0">
              <a:solidFill>
                <a:srgbClr val="CF2E2E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 взаимодействует</a:t>
            </a:r>
            <a:endParaRPr lang="ru-RU" sz="2400" b="0" i="0" dirty="0" smtClean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15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05345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0" dirty="0" smtClean="0">
                <a:solidFill>
                  <a:srgbClr val="CF2E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 углеродом</a:t>
            </a:r>
            <a:endParaRPr lang="ru-RU" sz="2400" b="0" i="0" dirty="0" smtClean="0">
              <a:solidFill>
                <a:srgbClr val="CF2E2E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Реакция протекает при высокой температуре (2000</a:t>
            </a:r>
            <a:r>
              <a:rPr lang="ru-RU" sz="2400" b="0" i="0" baseline="300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 или действие электрического разряда) с образованием </a:t>
            </a:r>
            <a:r>
              <a:rPr lang="ru-RU" sz="24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дициана</a:t>
            </a:r>
            <a:r>
              <a:rPr lang="ru-RU" sz="24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sz="24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2С + N</a:t>
            </a:r>
            <a:r>
              <a:rPr lang="ru-RU" sz="2400" b="0" i="0" baseline="-250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2 </a:t>
            </a:r>
            <a:r>
              <a:rPr lang="ru-RU" sz="24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→ N≡C–C≡N</a:t>
            </a:r>
          </a:p>
          <a:p>
            <a:pPr algn="just"/>
            <a:r>
              <a:rPr lang="ru-RU" sz="2400" b="1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присутствии соды</a:t>
            </a:r>
            <a:r>
              <a:rPr lang="ru-RU" sz="24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реакция протекает с образованием цианид натрия</a:t>
            </a:r>
            <a:r>
              <a:rPr lang="ru-RU" sz="2400" b="1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b="0" i="0" dirty="0" smtClean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2N</a:t>
            </a:r>
            <a:r>
              <a:rPr lang="ru-RU" sz="2400" b="0" i="0" baseline="-250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+ 5C + 2Na</a:t>
            </a:r>
            <a:r>
              <a:rPr lang="ru-RU" sz="2400" b="0" i="0" baseline="-250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CО</a:t>
            </a:r>
            <a:r>
              <a:rPr lang="ru-RU" sz="2400" b="0" i="0" baseline="-250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4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= 4NaCN + 3CО</a:t>
            </a:r>
            <a:r>
              <a:rPr lang="ru-RU" sz="2400" b="0" i="0" baseline="-250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↑</a:t>
            </a:r>
          </a:p>
          <a:p>
            <a:pPr algn="just"/>
            <a:r>
              <a:rPr lang="ru-RU" sz="2400" b="1" i="0" dirty="0" smtClean="0">
                <a:solidFill>
                  <a:srgbClr val="CF2E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 кремнием</a:t>
            </a:r>
            <a:endParaRPr lang="ru-RU" sz="2400" b="0" i="0" dirty="0" smtClean="0">
              <a:solidFill>
                <a:srgbClr val="CF2E2E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с кремнием с образованием нитрида кремния</a:t>
            </a:r>
          </a:p>
          <a:p>
            <a:pPr algn="just"/>
            <a:r>
              <a:rPr lang="ru-RU" sz="24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2N</a:t>
            </a:r>
            <a:r>
              <a:rPr lang="ru-RU" sz="2400" b="0" i="0" baseline="-250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+ 3Si = Si</a:t>
            </a:r>
            <a:r>
              <a:rPr lang="ru-RU" sz="2400" b="0" i="0" baseline="-250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4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400" b="0" i="0" baseline="-250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2400" b="0" i="0" dirty="0" smtClean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i="0" dirty="0" smtClean="0">
                <a:solidFill>
                  <a:srgbClr val="CF2E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 металлами</a:t>
            </a:r>
            <a:endParaRPr lang="ru-RU" sz="2400" b="0" i="0" dirty="0" smtClean="0">
              <a:solidFill>
                <a:srgbClr val="CF2E2E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Реагирует с </a:t>
            </a:r>
            <a:r>
              <a:rPr lang="ru-RU" sz="2400" b="0" i="0" u="none" strike="noStrike" dirty="0" smtClean="0">
                <a:solidFill>
                  <a:srgbClr val="337AB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щелочными</a:t>
            </a:r>
            <a:r>
              <a:rPr lang="ru-RU" sz="24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и </a:t>
            </a:r>
            <a:r>
              <a:rPr lang="ru-RU" sz="2400" b="0" i="0" u="none" strike="noStrike" dirty="0" smtClean="0">
                <a:solidFill>
                  <a:srgbClr val="337AB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щелочноземельными металлами</a:t>
            </a:r>
            <a:r>
              <a:rPr lang="ru-RU" sz="24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с образованием нитридов</a:t>
            </a:r>
          </a:p>
          <a:p>
            <a:pPr algn="just"/>
            <a:r>
              <a:rPr lang="ru-RU" sz="24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400" b="0" i="0" baseline="-250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+ 6Li = 2Li</a:t>
            </a:r>
            <a:r>
              <a:rPr lang="ru-RU" sz="2400" b="0" i="0" baseline="-250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4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  <a:p>
            <a:pPr algn="just"/>
            <a:r>
              <a:rPr lang="ru-RU" sz="24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400" b="0" i="0" baseline="-250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+ 6Cs = 2Cs</a:t>
            </a:r>
            <a:r>
              <a:rPr lang="ru-RU" sz="2400" b="0" i="0" baseline="-250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4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  <a:p>
            <a:pPr algn="just"/>
            <a:r>
              <a:rPr lang="ru-RU" sz="24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400" b="0" i="0" baseline="-250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+ 3Mg = Mg</a:t>
            </a:r>
            <a:r>
              <a:rPr lang="ru-RU" sz="2400" b="0" i="0" baseline="-250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4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400" b="0" i="0" baseline="-250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2400" b="0" i="0" dirty="0" smtClean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возможно как с чистым азотом, так и при горении металлов на воздухе</a:t>
            </a:r>
            <a:endParaRPr lang="ru-RU" sz="2400" b="0" i="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56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Химические свойства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фосфора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Фосфор вступает в реакции как с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металлами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так и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неметаллами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реакциях с элементами, расположенными ниже и левее в Периодической системе фосфор выступает в качестве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окислителя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 элементами, расположенными выше и правее – в качестве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восстановителя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недостатке окислителя образуются соединения фосфора (III), при избытке — соединения фосфора (V)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774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394703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i="0" dirty="0" smtClean="0">
                <a:solidFill>
                  <a:srgbClr val="CF2E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b="0" i="0" dirty="0" smtClean="0">
                <a:solidFill>
                  <a:srgbClr val="CF2E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b="1" i="0" dirty="0" smtClean="0">
                <a:solidFill>
                  <a:srgbClr val="CF2E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кислородом</a:t>
            </a:r>
            <a:endParaRPr lang="ru-RU" sz="2000" b="0" i="0" dirty="0" smtClean="0">
              <a:solidFill>
                <a:srgbClr val="CF2E2E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с </a:t>
            </a:r>
            <a:r>
              <a:rPr lang="ru-RU" sz="2000" b="1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кислородом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воздуха приводит к образованию </a:t>
            </a:r>
            <a:r>
              <a:rPr lang="ru-RU" sz="2000" b="1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оксидов 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ангидридов соответствующих кислот</a:t>
            </a:r>
            <a:r>
              <a:rPr lang="ru-RU" sz="2000" b="1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4P + 3O</a:t>
            </a:r>
            <a:r>
              <a:rPr lang="ru-RU" sz="2000" b="0" i="0" baseline="-250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→ 2P</a:t>
            </a:r>
            <a:r>
              <a:rPr lang="ru-RU" sz="2000" b="0" i="0" baseline="-250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000" b="0" i="0" baseline="-250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4P + 5O</a:t>
            </a:r>
            <a:r>
              <a:rPr lang="ru-RU" sz="2000" b="0" i="0" baseline="-250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→ 2P</a:t>
            </a:r>
            <a:r>
              <a:rPr lang="ru-RU" sz="2000" b="0" i="0" baseline="-250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000" b="0" i="0" baseline="-250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sz="2000" b="0" i="0" dirty="0" smtClean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b="1" i="0" dirty="0" smtClean="0">
              <a:solidFill>
                <a:srgbClr val="CF2E2E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i="0" dirty="0" smtClean="0">
                <a:solidFill>
                  <a:srgbClr val="CF2E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 галогенами </a:t>
            </a:r>
            <a:r>
              <a:rPr lang="ru-RU" sz="2000" b="0" i="0" dirty="0" smtClean="0">
                <a:solidFill>
                  <a:srgbClr val="CF2E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(F, </a:t>
            </a:r>
            <a:r>
              <a:rPr lang="ru-RU" sz="2000" b="0" i="0" dirty="0" err="1" smtClean="0">
                <a:solidFill>
                  <a:srgbClr val="CF2E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ru-RU" sz="2000" b="0" i="0" dirty="0" smtClean="0">
                <a:solidFill>
                  <a:srgbClr val="CF2E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dirty="0" err="1" smtClean="0">
                <a:solidFill>
                  <a:srgbClr val="CF2E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lang="ru-RU" sz="2000" b="0" i="0" dirty="0" smtClean="0">
                <a:solidFill>
                  <a:srgbClr val="CF2E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I)</a:t>
            </a:r>
          </a:p>
          <a:p>
            <a:pPr algn="just"/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Взаимодействует с </a:t>
            </a:r>
            <a:r>
              <a:rPr lang="ru-RU" sz="2000" b="1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галогенами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с образованием </a:t>
            </a:r>
            <a:r>
              <a:rPr lang="ru-RU" sz="2000" b="1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галогенидов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с общей формулой PHal</a:t>
            </a:r>
            <a:r>
              <a:rPr lang="ru-RU" sz="2000" b="0" i="0" baseline="-250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– при недостатке галогена и PHal</a:t>
            </a:r>
            <a:r>
              <a:rPr lang="ru-RU" sz="2000" b="0" i="0" baseline="-250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– при избытке галогена:           2P + 3Cl</a:t>
            </a:r>
            <a:r>
              <a:rPr lang="ru-RU" sz="2000" b="0" i="0" baseline="-250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→ 2PCl</a:t>
            </a:r>
            <a:r>
              <a:rPr lang="ru-RU" sz="2000" b="0" i="0" baseline="-250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2P + 5Cl</a:t>
            </a:r>
            <a:r>
              <a:rPr lang="ru-RU" sz="2000" b="0" i="0" baseline="-250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→ 2PCl</a:t>
            </a:r>
            <a:r>
              <a:rPr lang="ru-RU" sz="2000" b="0" i="0" baseline="-250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  <a:p>
            <a:pPr algn="just"/>
            <a:endParaRPr lang="ru-RU" sz="2000" b="1" i="0" dirty="0" smtClean="0">
              <a:solidFill>
                <a:srgbClr val="CF2E2E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i="0" dirty="0" smtClean="0">
                <a:solidFill>
                  <a:srgbClr val="CF2E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 серой</a:t>
            </a:r>
            <a:endParaRPr lang="ru-RU" sz="2000" b="0" i="0" dirty="0" smtClean="0">
              <a:solidFill>
                <a:srgbClr val="CF2E2E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 взаимодействии с </a:t>
            </a:r>
            <a:r>
              <a:rPr lang="ru-RU" sz="2000" b="1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серой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образуются </a:t>
            </a:r>
            <a:r>
              <a:rPr lang="ru-RU" sz="2000" b="1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сульфиды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        2P + 3S → P</a:t>
            </a:r>
            <a:r>
              <a:rPr lang="ru-RU" sz="2000" b="0" i="0" baseline="-250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u-RU" sz="2000" b="0" i="0" baseline="-250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2000" b="0" i="0" dirty="0" smtClean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2P + 5S → P</a:t>
            </a:r>
            <a:r>
              <a:rPr lang="ru-RU" sz="2000" b="0" i="0" baseline="-250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u-RU" sz="2000" b="0" i="0" baseline="-250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sz="2000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i="0" dirty="0" smtClean="0">
                <a:solidFill>
                  <a:srgbClr val="CF2E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 кремнием</a:t>
            </a:r>
            <a:endParaRPr lang="ru-RU" sz="2000" b="0" i="0" dirty="0" smtClean="0">
              <a:solidFill>
                <a:srgbClr val="CF2E2E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 </a:t>
            </a:r>
            <a:r>
              <a:rPr lang="ru-RU" sz="2000" b="0" i="0" u="none" strike="noStrike" dirty="0" smtClean="0">
                <a:solidFill>
                  <a:srgbClr val="337AB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кремнием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азот реагирует в очень жестких условиях, с образованием нитридов:     3Si + 2N</a:t>
            </a:r>
            <a:r>
              <a:rPr lang="ru-RU" sz="2000" b="0" i="0" baseline="-250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→ Si</a:t>
            </a:r>
            <a:r>
              <a:rPr lang="ru-RU" sz="2000" b="0" i="0" baseline="-250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000" b="0" i="0" baseline="-250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2000" b="0" i="0" dirty="0" smtClean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b="1" i="0" dirty="0" smtClean="0">
              <a:solidFill>
                <a:srgbClr val="CF2E2E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i="0" dirty="0" smtClean="0">
                <a:solidFill>
                  <a:srgbClr val="CF2E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 металлами</a:t>
            </a:r>
            <a:endParaRPr lang="ru-RU" sz="2000" b="0" i="0" dirty="0" smtClean="0">
              <a:solidFill>
                <a:srgbClr val="CF2E2E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реакциях с активными металлами фосфор выступает в качестве окислителя, образуя фосфиды металлов:</a:t>
            </a:r>
          </a:p>
          <a:p>
            <a:pPr algn="just"/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2Р +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ЗСа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= Са</a:t>
            </a:r>
            <a:r>
              <a:rPr lang="ru-RU" sz="2000" b="0" i="0" baseline="-250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000" b="0" i="0" baseline="-250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 + 3Na = Na</a:t>
            </a:r>
            <a:r>
              <a:rPr lang="ru-RU" sz="2000" b="0" i="0" baseline="-250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</a:p>
          <a:p>
            <a:pPr algn="just"/>
            <a:endParaRPr lang="ru-RU" sz="2000" b="1" i="0" dirty="0" smtClean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Непосредственно не взаимодействует с водородом, азотом, углеродом </a:t>
            </a:r>
            <a:endParaRPr lang="ru-RU" sz="2000" b="0" i="0" dirty="0" smtClean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b="0" i="0" dirty="0">
              <a:solidFill>
                <a:srgbClr val="333333"/>
              </a:solidFill>
              <a:effectLst/>
              <a:latin typeface="OpenSansRegular"/>
            </a:endParaRPr>
          </a:p>
        </p:txBody>
      </p:sp>
    </p:spTree>
    <p:extLst>
      <p:ext uri="{BB962C8B-B14F-4D97-AF65-F5344CB8AC3E}">
        <p14:creationId xmlns:p14="http://schemas.microsoft.com/office/powerpoint/2010/main" val="2163327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12845"/>
            <a:ext cx="121920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i="0" dirty="0" smtClean="0">
                <a:solidFill>
                  <a:srgbClr val="CF2E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 водой</a:t>
            </a:r>
            <a:endParaRPr lang="ru-RU" sz="2000" b="0" i="0" dirty="0" smtClean="0">
              <a:solidFill>
                <a:srgbClr val="CF2E2E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Красный фосфор реагирует с водой при температуре 700-900ºС и в присутствии катализатора (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Zr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pPr algn="just"/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2P + 8H</a:t>
            </a:r>
            <a:r>
              <a:rPr lang="ru-RU" sz="2000" b="0" i="0" baseline="-250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 = 2H</a:t>
            </a:r>
            <a:r>
              <a:rPr lang="ru-RU" sz="2000" b="0" i="0" baseline="-250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ru-RU" sz="2000" b="0" i="0" baseline="-250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+ 5H</a:t>
            </a:r>
            <a:r>
              <a:rPr lang="ru-RU" sz="2000" b="0" i="0" baseline="-250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2000" b="0" i="0" dirty="0" smtClean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i="0" dirty="0" smtClean="0">
                <a:solidFill>
                  <a:srgbClr val="CF2E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 кислотами</a:t>
            </a:r>
            <a:endParaRPr lang="ru-RU" sz="2000" b="0" i="0" dirty="0" smtClean="0">
              <a:solidFill>
                <a:srgbClr val="CF2E2E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Взаимодействует с кислотами – окислителями:</a:t>
            </a:r>
            <a:endParaRPr lang="ru-RU" sz="2000" b="0" i="0" dirty="0" smtClean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 + 5HNО</a:t>
            </a:r>
            <a:r>
              <a:rPr lang="ru-RU" sz="2000" b="0" i="0" baseline="-250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конц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.) = Н</a:t>
            </a:r>
            <a:r>
              <a:rPr lang="ru-RU" sz="2000" b="0" i="0" baseline="-250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</a:t>
            </a:r>
            <a:r>
              <a:rPr lang="ru-RU" sz="2000" b="0" i="0" baseline="-250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+ 5NО</a:t>
            </a:r>
            <a:r>
              <a:rPr lang="ru-RU" sz="2000" b="0" i="0" baseline="-250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+ Н</a:t>
            </a:r>
            <a:r>
              <a:rPr lang="ru-RU" sz="2000" b="0" i="0" baseline="-250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</a:p>
          <a:p>
            <a:pPr algn="just"/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ЗР + 5HNО</a:t>
            </a:r>
            <a:r>
              <a:rPr lang="ru-RU" sz="2000" b="0" i="0" baseline="-250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разб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.) + 2Н</a:t>
            </a:r>
            <a:r>
              <a:rPr lang="ru-RU" sz="2000" b="0" i="0" baseline="-250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 = ЗН</a:t>
            </a:r>
            <a:r>
              <a:rPr lang="ru-RU" sz="2000" b="0" i="0" baseline="-250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</a:t>
            </a:r>
            <a:r>
              <a:rPr lang="ru-RU" sz="2000" b="0" i="0" baseline="-250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+ 5NO</a:t>
            </a:r>
          </a:p>
          <a:p>
            <a:pPr algn="just"/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2Р + 5H</a:t>
            </a:r>
            <a:r>
              <a:rPr lang="ru-RU" sz="2000" b="0" i="0" baseline="-250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SО</a:t>
            </a:r>
            <a:r>
              <a:rPr lang="ru-RU" sz="2000" b="0" i="0" baseline="-250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конц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.)= 2Н</a:t>
            </a:r>
            <a:r>
              <a:rPr lang="ru-RU" sz="2000" b="0" i="0" baseline="-250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</a:t>
            </a:r>
            <a:r>
              <a:rPr lang="ru-RU" sz="2000" b="0" i="0" baseline="-250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+ 5SО</a:t>
            </a:r>
            <a:r>
              <a:rPr lang="ru-RU" sz="2000" b="0" i="0" baseline="-250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+ 2Н</a:t>
            </a:r>
            <a:r>
              <a:rPr lang="ru-RU" sz="2000" b="0" i="0" baseline="-250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</a:p>
          <a:p>
            <a:pPr algn="just"/>
            <a:r>
              <a:rPr lang="ru-RU" sz="2000" b="1" i="0" dirty="0" smtClean="0">
                <a:solidFill>
                  <a:srgbClr val="CF2E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 водными растворами щелочей</a:t>
            </a:r>
            <a:endParaRPr lang="ru-RU" sz="2000" b="0" i="0" dirty="0" smtClean="0">
              <a:solidFill>
                <a:srgbClr val="CF2E2E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 щелочными растворами вступает в реакции </a:t>
            </a:r>
            <a:r>
              <a:rPr lang="ru-RU" sz="2000" b="1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диспропорционирования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с образованием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фосфина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4Р + ЗКОН + 3Н</a:t>
            </a:r>
            <a:r>
              <a:rPr lang="ru-RU" sz="2000" b="0" i="0" baseline="-250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 = РH</a:t>
            </a:r>
            <a:r>
              <a:rPr lang="ru-RU" sz="2000" b="0" i="0" baseline="-250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↑ + 3КН</a:t>
            </a:r>
            <a:r>
              <a:rPr lang="ru-RU" sz="2000" b="0" i="0" baseline="-250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PО</a:t>
            </a:r>
            <a:r>
              <a:rPr lang="ru-RU" sz="2000" b="0" i="0" baseline="-250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2000" b="0" i="0" dirty="0" smtClean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8Р +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ЗВа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(ОН)</a:t>
            </a:r>
            <a:r>
              <a:rPr lang="ru-RU" sz="2000" b="0" i="0" baseline="-250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+ 6Н</a:t>
            </a:r>
            <a:r>
              <a:rPr lang="ru-RU" sz="2000" b="0" i="0" baseline="-250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 = 2PH</a:t>
            </a:r>
            <a:r>
              <a:rPr lang="ru-RU" sz="2000" b="0" i="0" baseline="-250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↑ +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Ва(Н</a:t>
            </a:r>
            <a:r>
              <a:rPr lang="ru-RU" sz="2000" b="0" i="0" baseline="-250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PО</a:t>
            </a:r>
            <a:r>
              <a:rPr lang="ru-RU" sz="2000" b="0" i="0" baseline="-250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000" b="0" i="0" baseline="-250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2000" b="0" i="0" dirty="0" smtClean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i="0" dirty="0" smtClean="0">
                <a:solidFill>
                  <a:srgbClr val="CF2E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 солями</a:t>
            </a:r>
            <a:endParaRPr lang="ru-RU" sz="2000" b="0" i="0" dirty="0" smtClean="0">
              <a:solidFill>
                <a:srgbClr val="CF2E2E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 взаимодействует</a:t>
            </a:r>
            <a:endParaRPr lang="ru-RU" sz="2000" b="0" i="0" dirty="0" smtClean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i="0" dirty="0" smtClean="0">
                <a:solidFill>
                  <a:srgbClr val="CF2E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 оксидами</a:t>
            </a:r>
            <a:endParaRPr lang="ru-RU" sz="2000" b="0" i="0" dirty="0" smtClean="0">
              <a:solidFill>
                <a:srgbClr val="CF2E2E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Взаимодействует с сильными окислителями:</a:t>
            </a:r>
          </a:p>
          <a:p>
            <a:pPr algn="just"/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8Р+ 10NО</a:t>
            </a:r>
            <a:r>
              <a:rPr lang="ru-RU" sz="2000" b="0" i="0" baseline="-250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= 4P</a:t>
            </a:r>
            <a:r>
              <a:rPr lang="ru-RU" sz="2000" b="0" i="0" baseline="-250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b="0" i="0" baseline="-250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+ 5N</a:t>
            </a:r>
            <a:r>
              <a:rPr lang="ru-RU" sz="2000" b="0" i="0" baseline="-250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2000" b="0" i="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166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Водородные соединения азота и фосфора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Аммиак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NH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024128" y="2967787"/>
            <a:ext cx="4754880" cy="3751667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обычной температуре NH</a:t>
            </a:r>
            <a:r>
              <a:rPr lang="ru-RU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бесцветный газ с резким запахом, легче воздуха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Очень легко сжижается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Аммиак очень хорошо растворяется в воде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25%-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ный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водный раствор называют 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«нашатырным спиртом»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Связь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между N и H — сильно 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полярная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поэтому в жидкой фазе между молекулами аммиака возникают 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водородные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Фосфин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75166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нормальной температуре 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фосфин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бесцветным газом с резким чесночным запахом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воде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малорастворим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хорошо растворим в органических растворителях</a:t>
            </a:r>
          </a:p>
          <a:p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Фосфин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 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Яд!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952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8972" y="294270"/>
            <a:ext cx="9720072" cy="675548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Водородные соединения азота и фосфора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60892" y="751767"/>
            <a:ext cx="4754880" cy="822960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получения аммиака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NH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024128" y="1842655"/>
            <a:ext cx="4754880" cy="487679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Промышленный синтез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один из важнейших процессов в химическом производстве.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промышленности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аммиак получают прямым синтезом из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водорода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и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азота.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Для смещения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равновесия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сторону образования аммиака реакцию проводят в присутствии катализатора, при высоком давлении (до 1000 атм.) и высокой температуре (500-550</a:t>
            </a:r>
            <a:r>
              <a:rPr lang="ru-RU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С):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ЗН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⇄ 2NH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Q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779008" y="734362"/>
            <a:ext cx="4754880" cy="822960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получения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фосфина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990888" y="1842655"/>
            <a:ext cx="4754880" cy="487679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Прямым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синтезом 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en-US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получить нельзя.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Фосфин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получают путем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водного или кислотного гидролиза фосфидов: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+ 6H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→ 3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(ОН)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↑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+ 6HCl → 3MgCl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+ 2PH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↑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Реакция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диспропорционирования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фосфора в щелочах: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 + 3KOH + 3H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→ 3KH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PH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↑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Разложение солей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фосфония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(Температура выше 80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С):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↔ HI+ PH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↑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417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8972" y="294270"/>
            <a:ext cx="9720072" cy="675548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Водородные соединения азота и фосфора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60892" y="751767"/>
            <a:ext cx="4754880" cy="822960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получения аммиака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NH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024128" y="1842655"/>
            <a:ext cx="4754880" cy="487679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Лабораторный способ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лабораторных условиях аммиак получают при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воздействии твердых щелочей на твердые соли аммония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2NH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 +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(ОН)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= 2NH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↑ + CaCl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+ 2Н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 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гидролизе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нитридов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+ 6H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→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ЗСа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(OH)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+ 2NH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779008" y="734362"/>
            <a:ext cx="4754880" cy="822960"/>
          </a:xfrm>
        </p:spPr>
        <p:txBody>
          <a:bodyPr/>
          <a:lstStyle/>
          <a:p>
            <a:pPr algn="ctr"/>
            <a:r>
              <a:rPr lang="ru-RU" dirty="0" smtClean="0"/>
              <a:t>Способы получения </a:t>
            </a:r>
            <a:r>
              <a:rPr lang="ru-RU" dirty="0" err="1" smtClean="0"/>
              <a:t>фосфина</a:t>
            </a:r>
            <a:r>
              <a:rPr lang="ru-RU" dirty="0" smtClean="0"/>
              <a:t>  – </a:t>
            </a:r>
            <a:r>
              <a:rPr lang="en-US" dirty="0" smtClean="0"/>
              <a:t>PH</a:t>
            </a:r>
            <a:r>
              <a:rPr lang="en-US" baseline="-25000" dirty="0" smtClean="0"/>
              <a:t>3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990888" y="1842655"/>
            <a:ext cx="4754880" cy="487679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получения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фосфина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Прямым синтезом 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en-US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получить нельзя.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Фосфин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получают путем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водного или кислотного гидролиза фосфидов: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+ 6H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→ 3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(ОН)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↑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+ 6HCl → 3MgCl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+ 2PH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↑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Реакция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диспропорционирования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фосфора в щелочах: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 + 3KOH + 3H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→ 3KH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PH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↑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Разложение солей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фосфония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(Температура выше 80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С):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↔ HI+ PH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↑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219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8972" y="294270"/>
            <a:ext cx="9720072" cy="675548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Водородные соединения азота и фосфора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60892" y="751767"/>
            <a:ext cx="4912960" cy="822960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Химические свойства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аммиака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04715" y="1427315"/>
            <a:ext cx="6277971" cy="529213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ru-RU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очень химически активен. 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ru-RU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как сильный восстановитель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реагирует с различными окислителями.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Газообразный аммиак вступает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реакции с:  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кислородом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(без катализатора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 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4NH</a:t>
            </a:r>
            <a:r>
              <a:rPr lang="ru-R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+ 3О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= 2N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+ 6Н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присутствии катализаторов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Pt:4NH</a:t>
            </a:r>
            <a:r>
              <a:rPr lang="ru-R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+ 5О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= 4NO + 6Н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галогенами: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8NH</a:t>
            </a:r>
            <a:r>
              <a:rPr lang="ru-R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+ 3Cl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=N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+ 6NH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оксидами малоактивных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металлов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2NH</a:t>
            </a:r>
            <a:r>
              <a:rPr lang="ru-R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ЗСuО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N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ЗСu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ЗН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Растворенный в воде аммиак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окисляется сильными окислителями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10NH</a:t>
            </a:r>
            <a:r>
              <a:rPr lang="ru-RU" sz="19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+ 6KMnO</a:t>
            </a:r>
            <a:r>
              <a:rPr lang="ru-RU" sz="19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+ 9H</a:t>
            </a:r>
            <a:r>
              <a:rPr lang="ru-RU" sz="19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ru-RU" sz="19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= 5N</a:t>
            </a:r>
            <a:r>
              <a:rPr lang="ru-RU" sz="19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↑ + 6MnSO</a:t>
            </a:r>
            <a:r>
              <a:rPr lang="ru-RU" sz="19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+ 3K</a:t>
            </a:r>
            <a:r>
              <a:rPr lang="ru-RU" sz="19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ru-RU" sz="19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+ 24Н</a:t>
            </a:r>
            <a:r>
              <a:rPr lang="ru-RU" sz="19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2NH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NaOCl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N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NaCl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Н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779008" y="734362"/>
            <a:ext cx="4966760" cy="822960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Химические свойства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фосфина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741994" y="1427315"/>
            <a:ext cx="4954136" cy="529213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Химические свойства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фосфина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ru-RU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Проявляет свойства сильного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восстановителя.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Вступает в реакции с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кислотами – окислителями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+ 8H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4(</a:t>
            </a:r>
            <a:r>
              <a:rPr lang="ru-RU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= 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+ 8SO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↑ + 3H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+ 8HNO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3(</a:t>
            </a:r>
            <a:r>
              <a:rPr lang="ru-RU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гор)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= 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+ 8NO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↑ + 4H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Окисляется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кислородом.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При Т ~ 150ºС самовозгорается: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РН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+ 2О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= P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(Н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Практического значения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фосфин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имеет.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002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элементам главной подгруппы V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относятся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3779885" cy="4023360"/>
          </a:xfrm>
        </p:spPr>
        <p:txBody>
          <a:bodyPr>
            <a:normAutofit lnSpcReduction="10000"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Азот 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Фосфор 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Мышьяк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Сурьма 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Sb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Висмут 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12943" y="2286000"/>
            <a:ext cx="6131257" cy="4023360"/>
          </a:xfrm>
        </p:spPr>
        <p:txBody>
          <a:bodyPr>
            <a:normAutofit lnSpcReduction="10000"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Увеличивается: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атомный радиус,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металлические, основные, восстановительные свойства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Уменьшается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электроотрицательность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энергия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ионизация,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сродство к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электрону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неметаллические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кислотные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окислительные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свойства</a:t>
            </a:r>
          </a:p>
          <a:p>
            <a:endParaRPr lang="ru-RU" sz="2000" dirty="0" smtClean="0"/>
          </a:p>
          <a:p>
            <a:endParaRPr lang="ru-RU" dirty="0"/>
          </a:p>
          <a:p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4067033" y="2286000"/>
            <a:ext cx="27295" cy="2927445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018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8972" y="294270"/>
            <a:ext cx="9720072" cy="675548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Водородные соединения азота и фосфора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785" y="751767"/>
            <a:ext cx="5119987" cy="822960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Химические свойства аммиака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NH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22830" y="1842655"/>
            <a:ext cx="7055892" cy="487679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Водный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раствор NH</a:t>
            </a:r>
            <a:r>
              <a:rPr lang="ru-RU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слабое основание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ru-R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Н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→ NH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· НОН → NH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ОН</a:t>
            </a:r>
            <a:r>
              <a:rPr lang="ru-RU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Комплексный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катион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является продуктом присоединения ионов Н</a:t>
            </a:r>
            <a:r>
              <a:rPr lang="ru-RU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к молекуле NH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по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донорно-акцепторному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механизму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слабое основание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аммиак взаимодействует с кислотами: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HNO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= NH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2NH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= (NH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= NH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HSO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Взаимодействует с растворами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солей тяжелых металлов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образованием нерастворимых гидроксидов: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FeSO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+ 2NH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+ 2H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→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(OH)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(NH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779007" y="734362"/>
            <a:ext cx="5383223" cy="822960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Химические свойства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фосфина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–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7615450" y="1842655"/>
            <a:ext cx="3130317" cy="487679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ru-RU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реагирует с водой, щелочами, аммиаком.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566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8972" y="294270"/>
            <a:ext cx="9720072" cy="675548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Водородные соединения азота и фосфора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1319" y="751767"/>
            <a:ext cx="5024453" cy="822960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Химические свойства аммиака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NH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1319" y="1842655"/>
            <a:ext cx="6796585" cy="487679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Молекулы NH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способны образовывать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донорно — акцепторны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 связи с катионами многих переходных металлов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Аg</a:t>
            </a:r>
            <a:r>
              <a:rPr lang="ru-RU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Сu</a:t>
            </a:r>
            <a:r>
              <a:rPr lang="ru-RU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2+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Сr</a:t>
            </a:r>
            <a:r>
              <a:rPr lang="ru-RU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3+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Со</a:t>
            </a:r>
            <a:r>
              <a:rPr lang="ru-RU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2+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и др.). При этом образуются комплексные ионы такие как [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Аg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], [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], [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], входящие в состав комплексных соединений — аммиакатов.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Образуемые аммиакаты растворимы воде, поэтому в водном растворе аммиака могут растворяться оксиды, гидроксиды и соли металлов-комплексообразователей, которые нерастворимы в воде.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779007" y="734362"/>
            <a:ext cx="5384861" cy="822960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Химические свойства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фосфина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–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7492620" y="1842655"/>
            <a:ext cx="3253147" cy="487679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ru-RU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реагирует с водой, щелочами, аммиаком.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263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Соли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аммония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солей аммония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Пропускание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аммиака через растворы кислот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HNO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= NH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2NH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= (NH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аммиака с газообразными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галогеноводородами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NH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(г.) +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НВr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(г.) = NH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аммиака с хлором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(качественная реакция на хлор):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8NH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+ 3Cl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= 6NH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 + N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132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Соли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аммония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1024128" y="1624084"/>
            <a:ext cx="9720073" cy="4685276"/>
          </a:xfrm>
        </p:spPr>
        <p:txBody>
          <a:bodyPr>
            <a:normAutofit fontScale="92500"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Химические свойства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солей аммония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солях аммония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катионом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является NH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анионом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кислотный остаток.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водных растворах полностью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диссоциируют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→ NH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NO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солей аммония х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арактерны свойства обычных растворимых солей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Они реагируют с щелочами, кислотами и растворимыми солями, если в результате реакции образуется газ, осадок или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малодиссоциирующее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вещество (например, вода):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+ 2НCl → 2NH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 + Н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+ CO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↑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BaCl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= BaSO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↓ + 2NH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Соли аммония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подвергаются гидролизу по катиону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= NH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+ H</a:t>
            </a:r>
            <a:r>
              <a:rPr lang="ru-RU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0235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Соли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аммония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Химические свойства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солей аммония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Специфические свойства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Сильные основания вытесняют NH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из солей аммония: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 +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NaOH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NaCl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NH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↑ + Н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(OH)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= BaSO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+ 2NH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↑ + 2Н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Реакция с щелочами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используется для обнаружения ионов аммония (качественная реакция). Выделяется газ —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аммиак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 характерным резким запахом нашатыря. Лакмусовая бумажка приобретает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синий цвет.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2594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855657"/>
          </a:xfrm>
        </p:spPr>
        <p:txBody>
          <a:bodyPr>
            <a:normAutofit/>
          </a:bodyPr>
          <a:lstStyle/>
          <a:p>
            <a:pPr algn="ctr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Соли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аммония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368490" y="1330035"/>
            <a:ext cx="11450471" cy="5916925"/>
          </a:xfrm>
        </p:spPr>
        <p:txBody>
          <a:bodyPr>
            <a:normAutofit fontScale="92500"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Химические свойства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солей аммония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нагревании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соли аммония разлагаются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Если соли аммония содержат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неокисляющий анион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 при их разложении выделяется NH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 → NH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↑ +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HCl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↑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→ 3NH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↑ + 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→ 2NH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↑ + CO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Н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если соль содержит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анион-окислитель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 происходит внутримолекулярное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окислительно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-восстановительное разложение: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= N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O↑ + 2Н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(Т=190 – 245°C)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= N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↑ + 2Н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= N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↑ + Cr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+ 4Н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Разложение бихромата аммония – бурная реакция, известная под названием «вулкан». Оранжевая соль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дихромата аммония при поджигании превращается в зеленый оксид хрома. При этом также выделяется газ — азот.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0609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Оксиды азота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Оксид азота (I), закись азота, веселящий газ (N</a:t>
            </a:r>
            <a:r>
              <a:rPr lang="ru-RU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O)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Оксид азота (II),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монооксид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азота (NO)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Оксид азота (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III),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азотистый ангидрид,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триоксид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диазота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Оксид азота (IV), диоксид азота, лисий хвост, бурый газ (NO</a:t>
            </a:r>
            <a:r>
              <a:rPr lang="ru-RU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Оксид азота (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V),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азотный ангидрид,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пентаоксид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диазота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306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606275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4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3236" y="1316182"/>
            <a:ext cx="11457709" cy="4993178"/>
          </a:xfrm>
        </p:spPr>
        <p:txBody>
          <a:bodyPr/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получения оксида азота (I)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Разложение нитрата аммония при небольшом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нагреве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  NH</a:t>
            </a:r>
            <a:r>
              <a:rPr lang="ru-RU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ru-RU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= N</a:t>
            </a:r>
            <a:r>
              <a:rPr lang="ru-RU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O↑ + 2Н</a:t>
            </a:r>
            <a:r>
              <a:rPr lang="ru-RU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Действие HNO</a:t>
            </a:r>
            <a:r>
              <a:rPr lang="ru-RU" sz="24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на активные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металлы: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10HNO</a:t>
            </a:r>
            <a:r>
              <a:rPr lang="ru-RU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конц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 + 4Са = N</a:t>
            </a:r>
            <a:r>
              <a:rPr lang="ru-RU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O↑ + 4Ca(NO</a:t>
            </a:r>
            <a:r>
              <a:rPr lang="ru-RU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+ 5Н</a:t>
            </a:r>
            <a:r>
              <a:rPr lang="ru-RU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Физические свойства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оксида азота (I)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обычной температуре N</a:t>
            </a:r>
            <a:r>
              <a:rPr lang="ru-RU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— бесцветный газ, имеющий слабый приятный запах и сладковатый вкус;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Обладает наркотическим действием. При вдыхании небольших количеств вызывает легкое опьянение, сонливость. Более высокие концентрации вызывают сначала судорожный смех, затем — потерю сознания.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7599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606275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4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3236" y="1316182"/>
            <a:ext cx="11457709" cy="4993178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Химические свойства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оксида азота (I)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— несолеобразующий оксид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Он не проявляет ни кислотных, ни основных свойств, т.е. не вступает в реакции с основаниями, с разбавленными кислотами, с водой.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–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малореакционноспособен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но способен вступать в реакции с некоторыми веществами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нагревании выше 500ºС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разлагается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на газообразные азот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кислород:  2N</a:t>
            </a:r>
            <a:r>
              <a:rPr lang="ru-R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2N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нагревании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взаимодействует: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концентрированной серной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кислотой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  N</a:t>
            </a:r>
            <a:r>
              <a:rPr lang="ru-R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(</a:t>
            </a:r>
            <a:r>
              <a:rPr lang="ru-RU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NO↑ + SO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↑ + 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диоксидом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серы: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ru-R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SO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Н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= N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↑ + 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водородом: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N</a:t>
            </a:r>
            <a:r>
              <a:rPr lang="ru-R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→ N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Металлами: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ru-R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Mg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N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MgO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N</a:t>
            </a:r>
            <a:r>
              <a:rPr lang="ru-R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+ 2Cu → N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Cu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Аммиаком: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3N</a:t>
            </a:r>
            <a:r>
              <a:rPr lang="ru-R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+ 2NH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→ 4N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+ 3H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Углеродом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N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+ C → N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CO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Фосфором: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5N</a:t>
            </a:r>
            <a:r>
              <a:rPr lang="ru-R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+ 2Р → 5N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Р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сильными 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окислителями: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5N</a:t>
            </a:r>
            <a:r>
              <a:rPr lang="ru-R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+ 3H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+ 2KMnO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10NO + 2MnSO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K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+ 3H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323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5582" y="252706"/>
            <a:ext cx="9720072" cy="869511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983673"/>
            <a:ext cx="9720073" cy="5325687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получения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монооксида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азота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промышленности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NО получается на 1-й стадии производства HNO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путем каталитического окисления NH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4NH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+ 5O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= 4NО + 6Н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лаборатории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NО можно получить действием разбавленной HNO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на малоактивные металлы: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8HNO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3(</a:t>
            </a:r>
            <a:r>
              <a:rPr lang="ru-RU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разб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+ 3Cu = 2NO + 3Cu(NO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+ 4Н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окислением хлорида железа (II) или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йодоводорода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азотной кислотой: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FeCl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NaNO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+ 2HCl → FeCl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NaCl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NO + 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2HNO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+ 2HI → 2NO + I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+ 2H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NО может образоваться из простых веществ под действием электрического разряда (во время грозы). На практике, для осуществления такого превращения требуется очень высокая Т: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= 2NО — Q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781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0"/>
            <a:ext cx="9720072" cy="1241946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они содержат 5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электронов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внешнем слое </a:t>
            </a:r>
          </a:p>
        </p:txBody>
      </p:sp>
      <p:pic>
        <p:nvPicPr>
          <p:cNvPr id="1026" name="Picture 2" descr="http://zadachi-po-khimii.ru/wp-content/uploads/2020/09/%D0%90%D0%B7%D0%BE%D1%82-%D1%84%D0%BE%D1%81%D1%84%D0%BE%D1%80_%D1%8D%D0%BB%D0%B5%D0%BA%D1%82%D1%80%D0%BE%D0%BD%D0%BD%D0%B0%D1%8F-%D0%BA%D0%BE%D0%BD%D1%84%D0%B8%D0%B3%D1%83%D1%80%D0%B0%D1%86%D0%B8%D1%8F-768x289.pn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999" y="1392072"/>
            <a:ext cx="10118799" cy="380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556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2455" y="169579"/>
            <a:ext cx="9720072" cy="647839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1122218"/>
            <a:ext cx="9720073" cy="5187142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Физические свойства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монооксида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азота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нормальных условиях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газ, без цвета и запаха, плохо растворимый в воде. На воздухе приобретает коричневую окраску из-за окисления до диоксида азота. В жидком и твёрдом виде имеет голубой цвет. Сжижается с трудом.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очень токсичен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больших количествах способен изменить структуру гемоглобина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Химические свойства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монооксида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азота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— несолеобразующий оксид.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Обладает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окислительно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-восстановительной двойственностью, т.е. в реакциях может проявлять свойства и окислителя, и восстановителя.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739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окислитель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окисляет такие вещества, как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водород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при 200ºС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2NO + 2H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= N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↑ + 2Н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(со взрывом)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углерод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(графит) при 400-500ºС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2NO + С = N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↑ + СО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сернистый газ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при нормальной температуре и повышенном давлении: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2NO + SO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Н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= N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O↑ + 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восстановитель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реакциях с сильными окислителями проявляет свойства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восстановителя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2NO + 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= 2NO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10NO + 6KMnO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+ 9H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= 10HNO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+ 3K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+ 6MnSO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+ 4Н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2NO + Cl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→ 2NOCl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+ 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→ NO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767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71728" y="197288"/>
            <a:ext cx="9720072" cy="855657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4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4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78874" y="1052945"/>
            <a:ext cx="10751126" cy="5256415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получения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азотистого ангидрида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получить при низкой температуре (-80ºС)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оксидов азота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NO ↔ N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азота и кислорода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в жидких состояниях при электрическом разряде: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+ 2N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= 2N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↓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Физические свойства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азотистого ангидрида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термически неустойчивая синяя жидкость, разлагающаяся при комнатной температуре на NO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NO, окрашиваясь в бурый цвет.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твердом состоянии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имеет белый или голубоватый цвет.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345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71728" y="197288"/>
            <a:ext cx="9720072" cy="855657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4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4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78874" y="1052945"/>
            <a:ext cx="10751126" cy="5256415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Химические свойства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азотистого ангидрида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Оксид азота (III) –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кислотный оксид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За счет азота со степенью окисления +3 проявляет свойства и окислителя и восстановителя.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Вступает в реакцию с газообразной и жидкой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водой,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образуя азотистую кислоту: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↔ 2HNO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Взаимодействует с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основаниями и основными оксидами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+ 2NaOH → 2NaNO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Na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→ 2КNO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205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9" y="266562"/>
            <a:ext cx="9720072" cy="744820"/>
          </a:xfrm>
        </p:spPr>
        <p:txBody>
          <a:bodyPr/>
          <a:lstStyle/>
          <a:p>
            <a:pPr algn="ctr"/>
            <a:r>
              <a:rPr lang="en-US" dirty="0" smtClean="0"/>
              <a:t>NO</a:t>
            </a:r>
            <a:r>
              <a:rPr lang="en-US" baseline="-25000" dirty="0" smtClean="0"/>
              <a:t>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5527" y="1011382"/>
            <a:ext cx="11471563" cy="5297978"/>
          </a:xfrm>
        </p:spPr>
        <p:txBody>
          <a:bodyPr>
            <a:normAutofit lnSpcReduction="1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получения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диоксида азота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Промышленный способ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окисление NO кислородом или озоном: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2NO + 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= 2NO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Лабораторные способы: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действие концентрированной HNO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на неактивные металлы: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4HNO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Сu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2NO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↑ +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+ 2Н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разложение нитратов металлов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расположенных в электрохимическом ряду напряжений металлов правее магния (включая магний) и при разложении нитрата лития: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2Pb(NO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= 4NO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↑ + 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↑ + 2РbО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2AgNO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→ 2NO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↑+ 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+ 2Ag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5910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9" y="266562"/>
            <a:ext cx="9720072" cy="74482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en-US" sz="4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5527" y="1011382"/>
            <a:ext cx="11471563" cy="5297978"/>
          </a:xfrm>
        </p:spPr>
        <p:txBody>
          <a:bodyPr>
            <a:normAutofit lnSpcReduction="1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свойства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диоксида азота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комнатной температуре бурый газ – это красно-бурая смесь газов NO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N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(1:4) с резким запахом.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Хорошо растворяется в холодной воде и полностью реагирует с ней. Насыщенный раствор приобретает ярко зеленую окраску.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Вызывает коррозию металлов.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ru-RU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ядовитый газ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Химические свойства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диоксида азота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ru-RU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кислотный оксид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 Смешанный ангидрид 2х кислот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него характерна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высокая химическая активность.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очень сильный окислитель.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586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9" y="266562"/>
            <a:ext cx="9720072" cy="74482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en-US" sz="4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5527" y="1011382"/>
            <a:ext cx="11471563" cy="5297978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Оксид азота (IV) 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димеризуется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  2NO</a:t>
            </a:r>
            <a:r>
              <a:rPr lang="ru-R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⇄ N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взаимодействует с водой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При этом, реакции всегда являются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окислительно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восстановительными, т.к. кислоты со степенью окисления азота +4 не существует и NO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при растворении в воде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диспропорционирует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образованием 2-х кислот — азотной и азотистой: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2NO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Н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= HNO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HNO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присутствии 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растворение NO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приводит к образованию только азотной кислоты: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4NO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+ 2Н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+ 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= 4HNO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Из-за низкой устойчивости азотистой кислоты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растворении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NO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теплой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воде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образуются HNO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и NO: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3NO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→ 2HNO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NO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нагревании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выделяется кислород: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4NO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+ 2H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→ 4HNO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289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9" y="266562"/>
            <a:ext cx="9720072" cy="74482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en-US" sz="4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5527" y="1011382"/>
            <a:ext cx="11471563" cy="5297978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NO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 щелочами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отсутствие O</a:t>
            </a:r>
            <a:r>
              <a:rPr lang="ru-RU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2NO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+ 2NaOH = NaNO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NaNO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Н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присутствии O</a:t>
            </a:r>
            <a:r>
              <a:rPr lang="ru-RU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4NO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+ 4NaOH + 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= 4NaNO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+ 2Н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ru-RU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очень сильный окислитель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Взаимодействует с водородом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в присутствии катализаторов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восстанавливаясь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аммиака: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2NO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+ 7Н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= 2NH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+ 4Н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используется в ракетных топливах, т.к. при его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взаимодействии с гидразином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и его производными выделяется большое количество энергии: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2NO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+ 2N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= 3N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+ 4Н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+ Q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083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9" y="266562"/>
            <a:ext cx="9720072" cy="74482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en-US" sz="4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5527" y="1011382"/>
            <a:ext cx="11471563" cy="5297978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Окислительная способность NO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даже выше, чем у азотной кислоты. В его атмосфере горят Р, S, С, сернистый газ,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йодоводород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металлы и некоторые органические вещества: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10NO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+ 8P = 5N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+ 4P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2NO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+ 2S → N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+ 2SO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2NO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+ 2C → N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+ 2CO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SO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→ SO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NO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2NO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+ 4Cu → N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CuO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2NO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+ 8HI = N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+ 4I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+ 4Н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280416"/>
            <a:ext cx="9720072" cy="88336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4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4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1163782"/>
            <a:ext cx="9720073" cy="5145578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получения азотного ангидрида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можно получить: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окислении диоксида азота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2NO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→ N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действии на азотную кислоту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сильным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водоотнимающим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веществом (например, P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2HNO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P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→ 2HPO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N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Физические свойства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азотного ангидрида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твердом виде – белый, в жидком и газообразном виде – бесцветные.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7859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436729"/>
            <a:ext cx="9720072" cy="8871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Нахождение в природе азота и фосфора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1105469"/>
            <a:ext cx="9720073" cy="5203891"/>
          </a:xfrm>
        </p:spPr>
        <p:txBody>
          <a:bodyPr/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Азот – 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основной компонент воздуха (79% по массе). В земной коре азот встречается в основном в виде нитратов. Входит в состав белков, аминокислот и нуклеиновых кислот в живых организмах.</a:t>
            </a: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Фосфор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встречается только в виде соединений. В основном это апатиты (например, Ca</a:t>
            </a:r>
            <a:r>
              <a:rPr lang="ru-RU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(PO</a:t>
            </a:r>
            <a:r>
              <a:rPr lang="ru-RU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фосфориты и др.). Фосфор входит в состав важнейших биологических соединений — фосфолипидов.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2464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280416"/>
            <a:ext cx="9720072" cy="88336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4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4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1163782"/>
            <a:ext cx="9720073" cy="5145578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Химические свойства азотного ангидрида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кислотный оксид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растворении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его в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воде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образуется азотная кислота: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→ 2HNO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Вступает в реакции с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и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основными оксидами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 образованием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нитратов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+ 2NaOH → 2NaNO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сильный окислитель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Взаимодействует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 серой,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окисляя ее до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ru-RU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2N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S → SO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+ 4NO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энергично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разлагается на свету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комнатной температуре. Иногда разложение протекает самопроизвольно со взрывом: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2N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→ 4NO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346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869511"/>
          </a:xfrm>
        </p:spPr>
        <p:txBody>
          <a:bodyPr>
            <a:normAutofit/>
          </a:bodyPr>
          <a:lstStyle/>
          <a:p>
            <a:pPr algn="ctr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Азотистая кислота (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HNO</a:t>
            </a:r>
            <a:r>
              <a:rPr lang="en-US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1454727"/>
            <a:ext cx="9720073" cy="4854633"/>
          </a:xfrm>
        </p:spPr>
        <p:txBody>
          <a:bodyPr>
            <a:normAutofit fontScale="925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получения азотистой кислоты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Растворение азотистого ангидрида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в воде: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Н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= 2HNО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Действие разбавленной серной кислоты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соли азотистой кислоты (нитриты):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2NaNО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= Na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+ 2HNО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Физические свойства и строение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азотистой кислоты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графическая формула: Н-О-N=O.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Существует только в разбавленных растворах и газовой фазе. «Концентрированный» раствор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азотистой кислоты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голубого цвета, разбавленный — бледно-голубой, почти бесцветный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Кислота в больших концентрациях очень токсична, обладает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мутагенными свойствами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510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869511"/>
          </a:xfrm>
        </p:spPr>
        <p:txBody>
          <a:bodyPr>
            <a:normAutofit/>
          </a:bodyPr>
          <a:lstStyle/>
          <a:p>
            <a:pPr algn="ctr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Азотистая кислота (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HNO</a:t>
            </a:r>
            <a:r>
              <a:rPr lang="en-US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1454727"/>
            <a:ext cx="9720073" cy="4854633"/>
          </a:xfrm>
        </p:spPr>
        <p:txBody>
          <a:bodyPr>
            <a:norm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Химические свойства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азотистой кислоты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HNО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слабая кислота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и существует лишь в разбавленных растворах;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Она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легко разлагается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например, при концентрировании растворов, при нагревании: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2HNО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= NO + NО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Н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Кислотные свойства у HNО</a:t>
            </a:r>
            <a:r>
              <a:rPr lang="ru-RU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выражены слабо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по силе она не намного сильнее уксусной кислоты.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Взаимодействует с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сильными основаниями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HNO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NaOH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NaNO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927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869511"/>
          </a:xfrm>
        </p:spPr>
        <p:txBody>
          <a:bodyPr>
            <a:normAutofit/>
          </a:bodyPr>
          <a:lstStyle/>
          <a:p>
            <a:pPr algn="ctr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Азотистая кислота (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HNO</a:t>
            </a:r>
            <a:r>
              <a:rPr lang="en-US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1454727"/>
            <a:ext cx="9720073" cy="4854633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Помимо свойств, общих с другими слабыми кислотами,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проявляет 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окислительно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-восстановительную активность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Окислительные свойства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HNO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проявляет только в реакциях с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сильными восстановителями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HNO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+ 2HI → 2NO + I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+ 2H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+ 2KI + 2H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→ K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I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+ 2NO + 2H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2HNO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+ 3H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+ 6FeSO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→ 3Fe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N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+ 4H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39181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869511"/>
          </a:xfrm>
        </p:spPr>
        <p:txBody>
          <a:bodyPr>
            <a:normAutofit/>
          </a:bodyPr>
          <a:lstStyle/>
          <a:p>
            <a:pPr algn="ctr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Азотистая кислота (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HNO</a:t>
            </a:r>
            <a:r>
              <a:rPr lang="en-US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1454727"/>
            <a:ext cx="9720073" cy="4854633"/>
          </a:xfrm>
        </p:spPr>
        <p:txBody>
          <a:bodyPr>
            <a:norm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взаимодействии с окислителями проявляет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сильные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восстановительные свойства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HNO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Cl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→ HNO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+ 2HCl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2HNO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→ 2HNO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HNO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→ HNO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O: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5HNO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+ 2HMnO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2Mn(NO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HNO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+ 3H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5HN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KMnO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+ 3H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= 5HN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MnSO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K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104106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Соли азотистой кислоты (нитриты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получения нитритов: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эквивалентного количества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и NО</a:t>
            </a:r>
            <a:r>
              <a:rPr lang="ru-RU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 раствором щелочи: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+ NО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+ 2NaOH = 2NaNО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Н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Реакции обмена NaNО</a:t>
            </a:r>
            <a:r>
              <a:rPr lang="ru-RU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и солей металлов: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NaNО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AgNО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= AgNО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↓ + NaNО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Разложение нитратов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щелочных и щелочноземельных металлов: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2KNО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2KNО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О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↑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622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Соли азотистой кислоты (нитриты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Физические свойства нитритов: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отличие от самой азотистой кислоты, ее соли — нитриты —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устойчивы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Представляют собой хорошо растворимые в воде кристаллические вещества.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Наибольшее практическое применение получили нитриты щелочных металлов — NaNО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и KNО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!Нитриты ядовиты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Химические свойства нитритов: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Т.к. степень окисления азота в нитритах равна +3 (промежуточная степень окисления), то они также как и HNО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обладают 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окислительно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-восстановительной двойственностью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901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Соли азотистой кислоты (нитриты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взаимодействии с окислителями проявляет свойства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восстановителей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Н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=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Н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2KNO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2KNO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+ Br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KNO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+ 2HBr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3KN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+ 2КМп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= 3KN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+ 2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↓ + 2КОН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+ 2KMnO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+ 3H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→ 5KNO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+ 2MnSO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K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+ 3H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3KNO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+ 4H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K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3KNO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Cr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K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+ 4H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275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Соли азотистой кислоты (нитриты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реакциях с восстановителями в кислой среде проявляет свойства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окислителей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 + 2H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= 2NO + I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+ 2K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2KNO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+ 2FeSO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+ 2H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Fe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+ 2NO + K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+ 2H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взаимодействии с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очень сильными восстановителями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нитриты восстанавливаются до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аммиака: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+ 2Al +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NaOH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+ 6H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→ 2Na[Al(OH)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+ NH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Смесь солей азотной и азотистой кислот (нитратов и нитритов) также проявляет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окислительные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свойства: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Cr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KNO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→ 2K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+ 4NO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Нитрит аммония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при нагревании разлагается: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=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↑ + 2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941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814093"/>
          </a:xfrm>
        </p:spPr>
        <p:txBody>
          <a:bodyPr>
            <a:normAutofit/>
          </a:bodyPr>
          <a:lstStyle/>
          <a:p>
            <a:pPr algn="ctr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Азотная кислота (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HNO</a:t>
            </a:r>
            <a:r>
              <a:rPr lang="en-US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1399309"/>
            <a:ext cx="9720073" cy="4910051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получения азотной кислоты: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Промышленный синтез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в 3 стадии по схеме: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→ NO → NO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→ HNO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1 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стадия.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Каталитическое окисление аммиака: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+ 5O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→ 4NO+ 6H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стадия.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Окисление 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en-US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кислородом воздуха: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+ 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→ 2NO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стадия.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Поглощение 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en-US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водой в избытке кислорода: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+ 2H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+ 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→ 4HNO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461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ds05.infourok.ru/uploads/ex/0d96/00020965-da07cef4/img17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039600" cy="7636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8588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814093"/>
          </a:xfrm>
        </p:spPr>
        <p:txBody>
          <a:bodyPr>
            <a:normAutofit/>
          </a:bodyPr>
          <a:lstStyle/>
          <a:p>
            <a:pPr algn="ctr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Азотная кислота (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HNO</a:t>
            </a:r>
            <a:r>
              <a:rPr lang="en-US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1399309"/>
            <a:ext cx="9720073" cy="4910051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Лабораторный способ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длительное нагревание твердых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нитратов металлов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(селитры) с концентрированной 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2NaNO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 +H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 = 2HNO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Na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+H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 = 2HNO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BaSO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Физические свойства и строение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азотной кислоты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Молекулярная формула: HNO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B(N) = IV, С.О. (N) = +5 Структурная формула: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 descr="http://zadachi-po-khimii.ru/wp-content/uploads/2020/09/%D1%81%D1%82%D1%80%D0%BE%D0%B5%D0%BD%D0%B8%D0%B5-%D0%B0%D0%B7%D0%BE%D1%82%D0%BD%D0%BE%D0%B9-%D0%BA%D0%B8%D1%81%D0%BB%D0%BE%D1%82%D1%8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3321" y="4165744"/>
            <a:ext cx="4933950" cy="1057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35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814093"/>
          </a:xfrm>
        </p:spPr>
        <p:txBody>
          <a:bodyPr>
            <a:normAutofit/>
          </a:bodyPr>
          <a:lstStyle/>
          <a:p>
            <a:pPr algn="ctr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Азотная кислота (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HNO</a:t>
            </a:r>
            <a:r>
              <a:rPr lang="en-US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1399309"/>
            <a:ext cx="9720073" cy="4910051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Атом азота образует 3 обменные связи с атомами кислорода и 1 донорно-акцепторную связь.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Делокализованные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электроны равномерно распределены (пунктирные линии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комнатной температуре безводная HNO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бесцветная летучая жидкость со специфическим запахом (т. кип. 82,6’С).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Концентрированная («дымящая») HNO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имеет красноватый или желтый цвет, так как разлагается с выделением NO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придающим окраску кислоте.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водой смешивается неограниченно.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606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814093"/>
          </a:xfrm>
        </p:spPr>
        <p:txBody>
          <a:bodyPr>
            <a:normAutofit/>
          </a:bodyPr>
          <a:lstStyle/>
          <a:p>
            <a:pPr algn="ctr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Азотная кислота (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HNO</a:t>
            </a:r>
            <a:r>
              <a:rPr lang="en-US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1399309"/>
            <a:ext cx="9720073" cy="4910051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Химические свойства азотной кислоты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HNO</a:t>
            </a:r>
            <a:r>
              <a:rPr lang="ru-RU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Сильная кислота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Молекулы HNO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разлагаются на свету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при нагревании за счет внутримолекулярного окисления-восстановления: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4HNO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= 4NO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↑ + 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↑ + 2H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Выделяющийся красно-бурый ядовитый газ NO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усиливает окислительные свойства HNO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HNO</a:t>
            </a:r>
            <a:r>
              <a:rPr lang="ru-RU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очень реакционно способна.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химических реакциях проявляет себя как сильная кислота и как сильный окислитель. В водном растворе практически полностью 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диссоциирует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HNO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→ H</a:t>
            </a:r>
            <a:r>
              <a:rPr lang="ru-RU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NO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162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814093"/>
          </a:xfrm>
        </p:spPr>
        <p:txBody>
          <a:bodyPr>
            <a:normAutofit/>
          </a:bodyPr>
          <a:lstStyle/>
          <a:p>
            <a:pPr algn="ctr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Азотная кислота (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HNO</a:t>
            </a:r>
            <a:r>
              <a:rPr lang="en-US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1399309"/>
            <a:ext cx="9720073" cy="4910051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Общие свойства кислот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HNO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взаимодействует: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оксидами металлов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HNO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Cu(NO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основаниями и амфотерными гидроксидами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HNO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Cu(OH)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= Cu(NO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+ 2H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солями слабых кислот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HNO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=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↑ + 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аммиаком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HNO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NH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= NH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483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814093"/>
          </a:xfrm>
        </p:spPr>
        <p:txBody>
          <a:bodyPr>
            <a:normAutofit/>
          </a:bodyPr>
          <a:lstStyle/>
          <a:p>
            <a:pPr algn="ctr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Азотная кислота (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HNO</a:t>
            </a:r>
            <a:r>
              <a:rPr lang="en-US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1399309"/>
            <a:ext cx="9720073" cy="4910051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Отличительные свойства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азотной кислоты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Окисление металлов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взаимодействии HNO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 металлами окисляющее действие оказывают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анионы NO</a:t>
            </a:r>
            <a:r>
              <a:rPr lang="ru-RU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не ионы H</a:t>
            </a:r>
            <a:r>
              <a:rPr lang="ru-RU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поэтому в этих реакциях практически никогда не выделяется Н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HNO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растворяет не только активные металлы (расположенные в электрохимическом ряду напряжения металлов до водорода), но и такие малоактивные металлы, как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Сu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Аg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Нg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  <p:pic>
        <p:nvPicPr>
          <p:cNvPr id="7172" name="Picture 4" descr="http://zadachi-po-khimii.ru/wp-content/uploads/2020/09/%D1%80%D0%B5%D0%B0%D0%BA%D1%86%D0%B8%D1%8F-HNO3-%D1%81-%D0%BC%D0%B5%D1%82%D0%B0%D0%BB%D0%BB%D0%B0%D0%BC%D0%B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0084" y="4551218"/>
            <a:ext cx="8294824" cy="1758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901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814093"/>
          </a:xfrm>
        </p:spPr>
        <p:txBody>
          <a:bodyPr>
            <a:normAutofit/>
          </a:bodyPr>
          <a:lstStyle/>
          <a:p>
            <a:pPr algn="ctr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Азотная кислота (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HNO</a:t>
            </a:r>
            <a:r>
              <a:rPr lang="en-US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1399309"/>
            <a:ext cx="9720073" cy="4910051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Смесь 1 части HNO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и 3 частей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HCl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(царская водка)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растворяет даже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HNO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+ 3HCl +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AuCl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NO + 2H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Пассивация металлов.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При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обычной температуре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сильноконцентрированная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HNO</a:t>
            </a:r>
            <a:r>
              <a:rPr lang="ru-RU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3 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пассивирует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некоторые металлы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из-за образования на их поверхности труднорастворимой оксидной пленки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Окисление неметаллов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HNO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окисляет Р,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их высших степеней окисления, сама кислота при этом восстанавливается до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(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HNO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разбавленная) или до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HNO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концентрированная).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HNO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S → 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+ 6NO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+ 2H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5HNO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P → 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+ 5NO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5HNO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+ 3P + 2H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→ 3H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+ 5NO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4HNO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C → CO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+ 4NO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+ 2H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10HNO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I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→ 2HIO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+ 10NO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+ 4H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743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Азотная кислота (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HNO</a:t>
            </a:r>
            <a:r>
              <a:rPr lang="en-US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2400" y="1565563"/>
            <a:ext cx="5626607" cy="5153891"/>
          </a:xfrm>
        </p:spPr>
        <p:txBody>
          <a:bodyPr>
            <a:normAutofit fontScale="70000" lnSpcReduction="20000"/>
          </a:bodyPr>
          <a:lstStyle/>
          <a:p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Окисление сложных веществ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Концентрированная азотная кислота может окислять </a:t>
            </a: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сложные вещества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(в которых присутствуют элементы в отрицательной или промежуточной степени окисления), такие как  </a:t>
            </a: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сульфиды металлов, сероводород, фосфиды, йодиды, соединения железа (II)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и др. Особенное значение имеют реакции окисления сульфидов некоторых металлов, не растворимые в других кислотах.</a:t>
            </a:r>
          </a:p>
          <a:p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азот восстанавливается до </a:t>
            </a: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ru-RU" sz="29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неметаллы окисляются до соответствующих</a:t>
            </a: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кислот (или оксидов), 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металлы окисляются </a:t>
            </a: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устойчивых степеней окисления.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Ксантопротеиновая реакция»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реакция взаимодействия азотной кислоты с белками, в результате которой происходит окрашивание </a:t>
            </a: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белков 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желто — оранжевый цвет. Эта реакция является качественной на белки.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989320" y="1565563"/>
            <a:ext cx="6008716" cy="5153891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Например: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2HNO</a:t>
            </a:r>
            <a:r>
              <a:rPr lang="ru-RU" sz="29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SO</a:t>
            </a:r>
            <a:r>
              <a:rPr lang="ru-RU" sz="29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→ H</a:t>
            </a:r>
            <a:r>
              <a:rPr lang="ru-RU" sz="29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ru-RU" sz="29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+ 2NO</a:t>
            </a:r>
            <a:r>
              <a:rPr lang="ru-RU" sz="29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6HNO</a:t>
            </a:r>
            <a:r>
              <a:rPr lang="ru-RU" sz="29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HI → HIO</a:t>
            </a:r>
            <a:r>
              <a:rPr lang="ru-RU" sz="29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+ 6NO</a:t>
            </a:r>
            <a:r>
              <a:rPr lang="ru-RU" sz="29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+ 3H</a:t>
            </a:r>
            <a:r>
              <a:rPr lang="ru-RU" sz="29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8HNO</a:t>
            </a:r>
            <a:r>
              <a:rPr lang="ru-RU" sz="29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CuS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CuSO</a:t>
            </a:r>
            <a:r>
              <a:rPr lang="ru-RU" sz="29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+ 8NO</a:t>
            </a:r>
            <a:r>
              <a:rPr lang="ru-RU" sz="29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+ 4H</a:t>
            </a:r>
            <a:r>
              <a:rPr lang="ru-RU" sz="29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4HNO</a:t>
            </a:r>
            <a:r>
              <a:rPr lang="ru-RU" sz="29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FeS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(NO</a:t>
            </a:r>
            <a:r>
              <a:rPr lang="ru-RU" sz="29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9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NO + S + 2H</a:t>
            </a:r>
            <a:r>
              <a:rPr lang="ru-RU" sz="29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8HNO</a:t>
            </a:r>
            <a:r>
              <a:rPr lang="ru-RU" sz="29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PbS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8NO</a:t>
            </a:r>
            <a:r>
              <a:rPr lang="ru-RU" sz="29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↑ + PbSO</a:t>
            </a:r>
            <a:r>
              <a:rPr lang="ru-RU" sz="29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+ 4H</a:t>
            </a:r>
            <a:r>
              <a:rPr lang="ru-RU" sz="29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22HNO</a:t>
            </a:r>
            <a:r>
              <a:rPr lang="ru-RU" sz="29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ЗСu</a:t>
            </a:r>
            <a:r>
              <a:rPr lang="ru-RU" sz="29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= 10NO↑ + 6Cu(NO</a:t>
            </a:r>
            <a:r>
              <a:rPr lang="ru-RU" sz="29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9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+ 3H</a:t>
            </a:r>
            <a:r>
              <a:rPr lang="ru-RU" sz="29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ru-RU" sz="29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+ 8H</a:t>
            </a:r>
            <a:r>
              <a:rPr lang="ru-RU" sz="29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2HNO</a:t>
            </a:r>
            <a:r>
              <a:rPr lang="ru-RU" sz="29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3(</a:t>
            </a:r>
            <a:r>
              <a:rPr lang="ru-RU" sz="29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</a:t>
            </a:r>
            <a:r>
              <a:rPr lang="ru-RU" sz="29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H</a:t>
            </a:r>
            <a:r>
              <a:rPr lang="ru-RU" sz="29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→ S + 2NO</a:t>
            </a:r>
            <a:r>
              <a:rPr lang="ru-RU" sz="29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+ 2H</a:t>
            </a:r>
            <a:r>
              <a:rPr lang="ru-RU" sz="29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8HNО</a:t>
            </a:r>
            <a:r>
              <a:rPr lang="ru-RU" sz="29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3(</a:t>
            </a:r>
            <a:r>
              <a:rPr lang="ru-RU" sz="29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разб</a:t>
            </a:r>
            <a:r>
              <a:rPr lang="ru-RU" sz="29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+ 3H</a:t>
            </a:r>
            <a:r>
              <a:rPr lang="ru-RU" sz="29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= 3H</a:t>
            </a:r>
            <a:r>
              <a:rPr lang="ru-RU" sz="29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ru-RU" sz="29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+ 8NO + 4Н</a:t>
            </a:r>
            <a:r>
              <a:rPr lang="ru-RU" sz="29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</a:p>
          <a:p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нагревании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8HNO</a:t>
            </a:r>
            <a:r>
              <a:rPr lang="ru-RU" sz="29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3(</a:t>
            </a:r>
            <a:r>
              <a:rPr lang="ru-RU" sz="29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</a:t>
            </a:r>
            <a:r>
              <a:rPr lang="ru-RU" sz="29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H</a:t>
            </a:r>
            <a:r>
              <a:rPr lang="ru-RU" sz="29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→ H</a:t>
            </a:r>
            <a:r>
              <a:rPr lang="ru-RU" sz="29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ru-RU" sz="29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+ 8NO</a:t>
            </a:r>
            <a:r>
              <a:rPr lang="ru-RU" sz="29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+ 4H</a:t>
            </a:r>
            <a:r>
              <a:rPr lang="ru-RU" sz="29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516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814093"/>
          </a:xfrm>
        </p:spPr>
        <p:txBody>
          <a:bodyPr>
            <a:normAutofit/>
          </a:bodyPr>
          <a:lstStyle/>
          <a:p>
            <a:pPr algn="ctr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Азотная кислота (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HNO</a:t>
            </a:r>
            <a:r>
              <a:rPr lang="en-US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4691" y="1399309"/>
            <a:ext cx="11817927" cy="5292436"/>
          </a:xfrm>
        </p:spPr>
        <p:txBody>
          <a:bodyPr>
            <a:norm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Реакции нитрования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R-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 + НО-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→ R-NO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HNO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→ C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нитроэтан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СН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HNO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→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СН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З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тринитротолуол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 + 3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HNO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→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OH +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тринитрофенол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Реакции этерификации спиртов: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R-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 + Н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O-NO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→ R-O-NO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(ОН)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HNO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→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тринитроглицерин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356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Соли азотной кислоты (нитраты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Физические свойства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нитратов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Нитраты металлов представляют собой твердые кристаллические вещества без цвета.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Большинство из них хорошо растворимы в воде.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Химические свойства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нитратов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Имеют химические свойства, общие с типичными солями.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216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Соли азотной кислоты (нитраты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266" name="Picture 2" descr="http://zadachi-po-khimii.ru/wp-content/uploads/2020/09/%D1%80%D0%B0%D0%B7%D0%BB%D0%BE%D0%B6%D0%B5%D0%BD%D0%B8%D0%B5-%D0%BD%D0%B8%D1%82%D1%80%D0%B0%D1%82%D0%BE%D0%B2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036" y="3540125"/>
            <a:ext cx="9730135" cy="2417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87927" y="2281540"/>
            <a:ext cx="99102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Отличительные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окислительно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-восстановительное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разложение при нагревании:</a:t>
            </a:r>
          </a:p>
        </p:txBody>
      </p:sp>
    </p:spTree>
    <p:extLst>
      <p:ext uri="{BB962C8B-B14F-4D97-AF65-F5344CB8AC3E}">
        <p14:creationId xmlns:p14="http://schemas.microsoft.com/office/powerpoint/2010/main" val="96918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zadachi-po-khimii.ru/wp-content/uploads/2020/09/%D0%90%D0%BB%D0%BB%D0%BE%D1%82%D1%80%D0%BE%D0%BF%D0%BD%D1%8B%D0%B5-%D0%BC%D0%BE%D0%B4%D0%B8%D1%84%D0%B8%D0%BA%D0%B0%D1%86%D0%B8%D0%B8-%D1%84%D0%BE%D1%81%D1%84%D0%BE%D1%80%D0%B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382" y="0"/>
            <a:ext cx="9296400" cy="7204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966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874" y="238852"/>
            <a:ext cx="9720072" cy="1008057"/>
          </a:xfrm>
        </p:spPr>
        <p:txBody>
          <a:bodyPr>
            <a:noAutofit/>
          </a:bodyPr>
          <a:lstStyle/>
          <a:p>
            <a:pPr algn="ctr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Оксид фосфора (III),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триоксид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фосфора (P</a:t>
            </a:r>
            <a:r>
              <a:rPr lang="ru-RU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1246909"/>
            <a:ext cx="9720073" cy="5062451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получения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оксида фосфора (III)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образуется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горении фосфора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в недостатке кислорода или его медленном окислении: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4Р + 3О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= 2Р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Физические свойства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оксида фосфора (III)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комнатной температуре Р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белая воскообразная масса с неприятным запахом. Легко испаряется, его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= 23,5°С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Пары существует в виде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димеров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!Очень ядовит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171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874" y="238852"/>
            <a:ext cx="9720072" cy="1008057"/>
          </a:xfrm>
        </p:spPr>
        <p:txBody>
          <a:bodyPr>
            <a:noAutofit/>
          </a:bodyPr>
          <a:lstStyle/>
          <a:p>
            <a:pPr algn="ctr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Оксид фосфора (III),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триоксид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фосфора (P</a:t>
            </a:r>
            <a:r>
              <a:rPr lang="ru-RU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1246909"/>
            <a:ext cx="9720073" cy="5062451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Химические свойства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оксида фосфора (III)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кислотный оксид при взаимодействии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водой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образует фосфористую кислоту: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ЗН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=2H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Реакция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диспропорционирования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происходит очень бурно при растворении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горячей воде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 2Р</a:t>
            </a:r>
            <a:r>
              <a:rPr lang="ru-R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+ 6Н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= РН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ЗH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взаимодействии Р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 щелочами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образуются соли фосфористой кислоты: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+ 4NaOH = 2Na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HPO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Н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взаимодействии с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окислителями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P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проявляет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восстановительные свойства: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Окисление кислородом воздуха: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О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= Р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Окисление галогенами: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+ 2Cl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+ 5Н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= 4HCl + 2H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372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874" y="238852"/>
            <a:ext cx="9720072" cy="1008057"/>
          </a:xfrm>
        </p:spPr>
        <p:txBody>
          <a:bodyPr>
            <a:normAutofit fontScale="90000"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Оксид фосфора (V),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пентаоксид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фосфора, фосфорный ангидрид (Р</a:t>
            </a:r>
            <a:r>
              <a:rPr lang="ru-RU" sz="3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3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1246909"/>
            <a:ext cx="9720073" cy="5062451"/>
          </a:xfrm>
        </p:spPr>
        <p:txBody>
          <a:bodyPr>
            <a:norm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получения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фосфорного ангидрида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Сжигание фосфора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в избытке воздуха: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4Р + 5О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= 2Р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Физические свойства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фосфорного ангидрида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комнатной температуре Р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белые стеклообразные хлопья без запаха. Существует в виде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димеров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Очень гигроскопична, при соприкосновении с воздухом расплывается в сиропообразную жидкость (НРO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Р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самое эффективное осушающее средство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водоотнимающий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агент. Применяется для осушения нелетучих веществ и газов.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18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874" y="238852"/>
            <a:ext cx="9720072" cy="1008057"/>
          </a:xfrm>
        </p:spPr>
        <p:txBody>
          <a:bodyPr>
            <a:normAutofit fontScale="90000"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Оксид фосфора (V),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пентаоксид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фосфора, фосфорный ангидрид (Р</a:t>
            </a:r>
            <a:r>
              <a:rPr lang="ru-RU" sz="3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3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1246909"/>
            <a:ext cx="9720073" cy="5062451"/>
          </a:xfrm>
        </p:spPr>
        <p:txBody>
          <a:bodyPr>
            <a:norm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Химические свойства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фосфорного ангидрид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проявляет кислотные свойства.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кислотный оксид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взаимодействует: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водой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 образованием различных кислот: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Н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= 2HPO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метафосфорная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+ 2Н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= Н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пирофосфориая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дифосфорная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ЗН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= 2H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ортофосфорная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основными оксидами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 образованием фосфатов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ЗВаО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Ва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447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874" y="238852"/>
            <a:ext cx="9720072" cy="1008057"/>
          </a:xfrm>
        </p:spPr>
        <p:txBody>
          <a:bodyPr>
            <a:normAutofit fontScale="90000"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Оксид фосфора (V),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пентаоксид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фосфора, фосфорный ангидрид (Р</a:t>
            </a:r>
            <a:r>
              <a:rPr lang="ru-RU" sz="3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3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1246909"/>
            <a:ext cx="9720073" cy="5062451"/>
          </a:xfrm>
        </p:spPr>
        <p:txBody>
          <a:bodyPr>
            <a:normAutofit lnSpcReduction="1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щелочами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 образованием средних и кислых солей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+ 6NaOH = 2Na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ЗН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+ 4NaOH = 2Na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HPO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Н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+ 2NaOH = 2NaH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Н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Фосфорный ангидрид способен отнимать у других веществ не только гигроскопическую влагу, но и химически связанную воду. Например, он 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дегидратирует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оксокислоты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что широко используется для получения ангидридов кислот: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+ 2HNО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= 2HPO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N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+ 2НСlО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= 2HPO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Сl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2HPO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SO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+ 2CH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COOH → 2HPO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(CH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CO)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560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7146" y="238852"/>
            <a:ext cx="9720072" cy="675548"/>
          </a:xfrm>
        </p:spPr>
        <p:txBody>
          <a:bodyPr>
            <a:normAutofit/>
          </a:bodyPr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Фосфористая кислота ( 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40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sz="40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0000" y="1052946"/>
            <a:ext cx="9720073" cy="4023360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получения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фосфористой кислоты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Реакция Р</a:t>
            </a:r>
            <a:r>
              <a:rPr lang="ru-RU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 водой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ЗН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=2H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Гидролиз галогенидов фосфора (III)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PCl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ЗН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= 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+ 3HCl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Окисление белого фосфора хлором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2Р + 3Cl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+ 6Н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= 2H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+ 6HCl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408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7146" y="238852"/>
            <a:ext cx="9720072" cy="675548"/>
          </a:xfrm>
        </p:spPr>
        <p:txBody>
          <a:bodyPr>
            <a:normAutofit/>
          </a:bodyPr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Фосфористая кислота ( 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40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sz="40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0000" y="1052946"/>
            <a:ext cx="9720073" cy="4023360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слабой кислотой.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нее характерны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свойства кислот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взаимодействие с металлами с выделением Н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с оксидами металлов и с щелочами. При этом образуются одно — или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двухзамещенные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фосфиты: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[НРО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+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NaOH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NaH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[HРО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+ Н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[НРО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+ 2NaOH = Na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[HРО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+ 2Н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Кислота является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и окислителем и восстановителем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при нагревании вступая в реакции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диспропорционирования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HPO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HPO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= 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PH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229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7146" y="238852"/>
            <a:ext cx="9720072" cy="675548"/>
          </a:xfrm>
        </p:spPr>
        <p:txBody>
          <a:bodyPr>
            <a:normAutofit/>
          </a:bodyPr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Фосфористая кислота ( 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40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sz="40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0000" y="1052946"/>
            <a:ext cx="9720073" cy="4023360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Кислота и ее соли являются сильными восстановителями: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Реагируют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сильными окислителями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Cl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=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+ 2HCl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+ 2KMnO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+ 3H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→ 5H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K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+ 2MnSO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+ 3H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HgCl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→ 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Hg + 2HCl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Реагируют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более слабыми окислителями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+ 2AgNO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=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+ 2Ag↓ + 2HNO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906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7146" y="238852"/>
            <a:ext cx="9720072" cy="675548"/>
          </a:xfrm>
        </p:spPr>
        <p:txBody>
          <a:bodyPr>
            <a:normAutofit/>
          </a:bodyPr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Фосфористая кислота ( 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40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sz="40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0000" y="1052946"/>
            <a:ext cx="9720073" cy="4023360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реакции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сильными восстановителями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например, с щелочными и щелочно-земельными металлами, цинковой пылью, кислота восстанавливается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фосфина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HPO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+ 3Zn + 3H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= 3ZnSO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PH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+ 3Н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нагревании водного раствора Н</a:t>
            </a:r>
            <a:r>
              <a:rPr lang="ru-RU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РO</a:t>
            </a:r>
            <a:r>
              <a:rPr lang="ru-RU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окисляется до 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 выделением водорода: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Н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= 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Н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39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141870"/>
            <a:ext cx="9720072" cy="1499616"/>
          </a:xfrm>
        </p:spPr>
        <p:txBody>
          <a:bodyPr>
            <a:normAutofit/>
          </a:bodyPr>
          <a:lstStyle/>
          <a:p>
            <a:pPr algn="ctr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Ортофосфорная кислота, фосфорная кислота (Н</a:t>
            </a:r>
            <a:r>
              <a:rPr lang="ru-RU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РO</a:t>
            </a:r>
            <a:r>
              <a:rPr lang="ru-RU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1641486"/>
            <a:ext cx="9720073" cy="4667874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получения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фосфорной кислоты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промышленности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получают двумя способами: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Разложением природного соединения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фосфата кальция Са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(РO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серной кислотой: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(РO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+ 3H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= 2Н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+ 3CaSO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↓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Доменный (термический) 3х-стадийный способ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стадия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восстановление природных фосфоритов коксом</a:t>
            </a:r>
          </a:p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стадия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окисление получающихся паров свободного фосфора кислородом воздуха</a:t>
            </a:r>
          </a:p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стадия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орошение водой получающейся окиси фосфора: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2890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0164" y="138545"/>
            <a:ext cx="9720072" cy="1066800"/>
          </a:xfrm>
        </p:spPr>
        <p:txBody>
          <a:bodyPr>
            <a:normAutofit/>
          </a:bodyPr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получения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азот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1891" y="1205345"/>
            <a:ext cx="10972799" cy="5104015"/>
          </a:xfrm>
        </p:spPr>
        <p:txBody>
          <a:bodyPr>
            <a:norm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Лабораторный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Разложение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азидов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щелочных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металлов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2Na +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3N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Разложение некоторых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солей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аммония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→ N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+ 2H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→ N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+ 4H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+ Cr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Окисление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аммиака и солей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аммония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  4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+ 3O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2N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+ 6H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8NH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+ 3Br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2N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+ 6NH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NaNO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→ N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NaCl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+ 2H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Восстановление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оксида меди (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II)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аммиаком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при температуре ~700°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C: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3CuO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+ 2NH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→ 3Cu + N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+ 3H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endParaRPr lang="ru-RU" dirty="0"/>
          </a:p>
        </p:txBody>
      </p:sp>
      <p:pic>
        <p:nvPicPr>
          <p:cNvPr id="5122" name="Picture 2" descr="https://molekula.com/catalog/26628-22-8/31803515-sodium-azide/structur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4035" y="900977"/>
            <a:ext cx="1835255" cy="1371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549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141870"/>
            <a:ext cx="9720072" cy="1499616"/>
          </a:xfrm>
        </p:spPr>
        <p:txBody>
          <a:bodyPr>
            <a:normAutofit/>
          </a:bodyPr>
          <a:lstStyle/>
          <a:p>
            <a:pPr algn="ctr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Ортофосфорная кислота, фосфорная кислота (Н</a:t>
            </a:r>
            <a:r>
              <a:rPr lang="ru-RU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РO</a:t>
            </a:r>
            <a:r>
              <a:rPr lang="ru-RU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362" name="Picture 2" descr="http://zadachi-po-khimii.ru/wp-content/uploads/2020/09/%D0%9F%D0%BE%D0%BB%D1%83%D1%87%D0%B5%D0%BD%D0%B8%D0%B5-%D1%84%D0%BE%D1%81%D1%84%D0%BE%D1%80%D0%BD%D0%BE%D0%B9-%D0%BA%D0%B8%D1%81%D0%BB%D0%BE%D1%82%D1%8B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326" y="1641486"/>
            <a:ext cx="7181238" cy="116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900545" y="3569138"/>
            <a:ext cx="108619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Лабораторный способ</a:t>
            </a:r>
            <a:endParaRPr lang="ru-RU" sz="2400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baseline="-250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РO</a:t>
            </a:r>
            <a:r>
              <a:rPr lang="ru-RU" sz="2400" baseline="-250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получают </a:t>
            </a:r>
            <a:r>
              <a:rPr lang="ru-RU" sz="24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окислением фосфора азотной кислотой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ЗР + 5HNO</a:t>
            </a:r>
            <a:r>
              <a:rPr lang="ru-RU" sz="2400" baseline="-250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+ 2Н</a:t>
            </a:r>
            <a:r>
              <a:rPr lang="ru-RU" sz="2400" baseline="-250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= ЗН</a:t>
            </a:r>
            <a:r>
              <a:rPr lang="ru-RU" sz="2400" baseline="-250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РO</a:t>
            </a:r>
            <a:r>
              <a:rPr lang="ru-RU" sz="2400" baseline="-250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+ 5NO↑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Взаимодействием фосфорного ангидрида с водой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400" baseline="-250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baseline="-250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+ ЗН</a:t>
            </a:r>
            <a:r>
              <a:rPr lang="ru-RU" sz="2400" baseline="-250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= 2H</a:t>
            </a:r>
            <a:r>
              <a:rPr lang="ru-RU" sz="2400" baseline="-250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ru-RU" sz="2400" baseline="-250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2400" b="0" i="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121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141870"/>
            <a:ext cx="9720072" cy="1499616"/>
          </a:xfrm>
        </p:spPr>
        <p:txBody>
          <a:bodyPr>
            <a:normAutofit/>
          </a:bodyPr>
          <a:lstStyle/>
          <a:p>
            <a:pPr algn="ctr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Ортофосфорная кислота, фосфорная кислота (Н</a:t>
            </a:r>
            <a:r>
              <a:rPr lang="ru-RU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РO</a:t>
            </a:r>
            <a:r>
              <a:rPr lang="ru-RU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Физические свойства, строение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фосфорной кислоты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обычной температуре безводная Н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прозрачное, легкоплавкое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= 42°С) кристаллическое вещество. Н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-очень гигроскопичное вещество и смешивается с водой в любых соотношениях. Н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 небольшим количеством воды образует сиропообразную, вязкую жидкость.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Степень окисления фосфора в фосфорной кислоте равна +5, валентность равна V.</a:t>
            </a:r>
          </a:p>
          <a:p>
            <a:endParaRPr lang="ru-RU" dirty="0"/>
          </a:p>
        </p:txBody>
      </p:sp>
      <p:pic>
        <p:nvPicPr>
          <p:cNvPr id="16386" name="Picture 2" descr="http://zadachi-po-khimii.ru/wp-content/uploads/2020/09/%D1%84%D0%BE%D1%81%D1%84%D0%BE%D1%80%D0%BD%D0%B0%D1%8F-%D0%BA%D0%B8%D1%81%D0%BB%D0%BE%D1%82%D0%B0_%D0%B3%D1%80%D0%B0%D1%84%D0%B8%D1%87%D0%B5%D1%81%D0%BA%D0%B0%D1%8F-%D1%84%D0%BE%D1%80%D0%BC%D1%83%D0%BB%D0%B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1066" y="4994130"/>
            <a:ext cx="2213552" cy="1362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831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141870"/>
            <a:ext cx="9720072" cy="1499616"/>
          </a:xfrm>
        </p:spPr>
        <p:txBody>
          <a:bodyPr>
            <a:normAutofit/>
          </a:bodyPr>
          <a:lstStyle/>
          <a:p>
            <a:pPr algn="ctr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Ортофосфорная кислота, фосфорная кислота (Н</a:t>
            </a:r>
            <a:r>
              <a:rPr lang="ru-RU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РO</a:t>
            </a:r>
            <a:r>
              <a:rPr lang="ru-RU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нагревании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-фосфорной кислоты выше +213 °C, она переходит в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пирофосфорную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нагревании выше 700°С переходит в метафосфорную кислоту HPO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413" name="Picture 5" descr="http://zadachi-po-khimii.ru/wp-content/uploads/2020/09/%D0%BF%D0%B8%D1%80%D0%BE%D1%84%D0%BE%D1%81%D1%84%D0%BE%D1%80%D0%BD%D0%B0%D1%8F-%D0%BA%D0%B8%D1%81%D0%BB%D0%BE%D1%82%D0%B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2764" y="3255961"/>
            <a:ext cx="2401454" cy="1186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5" name="Picture 7" descr="http://zadachi-po-khimii.ru/wp-content/uploads/2020/09/%D1%81%D1%82%D1%80%D0%BE%D0%B5%D0%BD%D0%B8%D0%B5-%D0%BC%D0%B5%D1%82%D0%B0%D1%84%D0%BE%D1%81%D1%84%D0%BE%D1%80%D0%BD%D0%BE%D0%B9-%D0%BA%D0%B8%D1%81%D0%BB%D0%BE%D1%82%D1%8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8375" y="5194010"/>
            <a:ext cx="1548534" cy="893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765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141870"/>
            <a:ext cx="9720072" cy="1499616"/>
          </a:xfrm>
        </p:spPr>
        <p:txBody>
          <a:bodyPr>
            <a:normAutofit/>
          </a:bodyPr>
          <a:lstStyle/>
          <a:p>
            <a:pPr algn="ctr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Ортофосфорная кислота, фосфорная кислота (Н</a:t>
            </a:r>
            <a:r>
              <a:rPr lang="ru-RU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РO</a:t>
            </a:r>
            <a:r>
              <a:rPr lang="ru-RU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1524000"/>
            <a:ext cx="9720073" cy="4785360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Качественные реакции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обнаружения фосфат-иона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обнаружения анионов фосфорной кислоты используют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раствор AgNO</a:t>
            </a:r>
            <a:r>
              <a:rPr lang="ru-RU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при помощи которого также можно различить мета-,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пиро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 ортофосфорные кислоты друг от друга.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добавлении AgNO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к кислотам образуются осадки различного цвета: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метафосфат серебра AgPO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белый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пирофосфат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серебра Ag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также белый, но он не свертывает яичного белка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ортофосфат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серебра Ag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желтый: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+ 3AgNO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→ Ag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↓ + 3НNO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585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141870"/>
            <a:ext cx="9720072" cy="1499616"/>
          </a:xfrm>
        </p:spPr>
        <p:txBody>
          <a:bodyPr>
            <a:normAutofit/>
          </a:bodyPr>
          <a:lstStyle/>
          <a:p>
            <a:pPr algn="ctr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Ортофосфорная кислота, фосфорная кислота (Н</a:t>
            </a:r>
            <a:r>
              <a:rPr lang="ru-RU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РO</a:t>
            </a:r>
            <a:r>
              <a:rPr lang="ru-RU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1524000"/>
            <a:ext cx="9720073" cy="4785360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Химические свойства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фосфорной кислоты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Фосфорная кислота H</a:t>
            </a:r>
            <a:r>
              <a:rPr lang="ru-RU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ru-RU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это электролит средней силы и представляет собой трехосновную кислоту.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Диссоциация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протекает в основном по 1-й ступени: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→ Н</a:t>
            </a:r>
            <a:r>
              <a:rPr lang="ru-RU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Н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2-й и 3-й ступеням диссоциация протекает в ничтожно малой степени: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→ Н</a:t>
            </a:r>
            <a:r>
              <a:rPr lang="ru-RU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НРO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НРO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→ Н</a:t>
            </a:r>
            <a:r>
              <a:rPr lang="ru-RU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РO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86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141870"/>
            <a:ext cx="9720072" cy="1499616"/>
          </a:xfrm>
        </p:spPr>
        <p:txBody>
          <a:bodyPr>
            <a:normAutofit/>
          </a:bodyPr>
          <a:lstStyle/>
          <a:p>
            <a:pPr algn="ctr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Ортофосфорная кислота, фосфорная кислота (Н</a:t>
            </a:r>
            <a:r>
              <a:rPr lang="ru-RU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РO</a:t>
            </a:r>
            <a:r>
              <a:rPr lang="ru-RU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1524000"/>
            <a:ext cx="9720073" cy="4785360"/>
          </a:xfrm>
        </p:spPr>
        <p:txBody>
          <a:bodyPr>
            <a:normAutofit lnSpcReduction="1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проявляет все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общие свойства кислот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взаимодействует с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активными металлами: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2Н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+ 6Na = 2Na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+ 3H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основными оксидами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2Н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ЗСаО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Са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(РO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ЗН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+ 3MgO = Mg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+ 3H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основаниями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образует три ряда солей – одно-, двух-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трехзамещенные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(кислые и средние соли):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NaOH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NaH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Н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+ 2NaOH = Na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HPO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+ 2Н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+ 3NaOH = Na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ЗН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073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141870"/>
            <a:ext cx="9720072" cy="1499616"/>
          </a:xfrm>
        </p:spPr>
        <p:txBody>
          <a:bodyPr>
            <a:normAutofit/>
          </a:bodyPr>
          <a:lstStyle/>
          <a:p>
            <a:pPr algn="ctr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Ортофосфорная кислота, фосфорная кислота (Н</a:t>
            </a:r>
            <a:r>
              <a:rPr lang="ru-RU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РO</a:t>
            </a:r>
            <a:r>
              <a:rPr lang="ru-RU" sz="4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1524000"/>
            <a:ext cx="9720073" cy="4785360"/>
          </a:xfrm>
        </p:spPr>
        <p:txBody>
          <a:bodyPr>
            <a:norm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аммиаком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образует соли аммония: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NH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= NH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+ 2NH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= (NH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HPO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Вытесняет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более слабые кислоты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из их солей (карбонатов, сульфидов и др.). Также вступает в обменные реакции с солями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+ 3NaHCO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Na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CO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+ 3H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нагревании H</a:t>
            </a:r>
            <a:r>
              <a:rPr lang="ru-RU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ru-RU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выше 200°С происходит отщепление молекулы воды с образованием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пирофосфорной кислоты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→ 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отличие от аниона NO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в азотной кислоте, анион РO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окисляющим действием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обладает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994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Соли ортофосфорной кислоты (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ортофосфаты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фосфаты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является 3х-основной кислотой, поэтому образует 3 типа солей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2454034"/>
              </p:ext>
            </p:extLst>
          </p:nvPr>
        </p:nvGraphicFramePr>
        <p:xfrm>
          <a:off x="429492" y="2687783"/>
          <a:ext cx="11333020" cy="4022723"/>
        </p:xfrm>
        <a:graphic>
          <a:graphicData uri="http://schemas.openxmlformats.org/drawingml/2006/table">
            <a:tbl>
              <a:tblPr/>
              <a:tblGrid>
                <a:gridCol w="1559467"/>
                <a:gridCol w="2997939"/>
                <a:gridCol w="5646345"/>
                <a:gridCol w="1129269"/>
              </a:tblGrid>
              <a:tr h="820964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effectLst/>
                        </a:rPr>
                        <a:t>Анион соли</a:t>
                      </a:r>
                      <a:endParaRPr lang="ru-RU" sz="1600" dirty="0">
                        <a:effectLst/>
                      </a:endParaRPr>
                    </a:p>
                  </a:txBody>
                  <a:tcPr marL="82096" marR="82096" marT="41048" marB="410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F5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effectLst/>
                        </a:rPr>
                        <a:t>Название</a:t>
                      </a:r>
                      <a:endParaRPr lang="ru-RU" sz="1600">
                        <a:effectLst/>
                      </a:endParaRPr>
                    </a:p>
                  </a:txBody>
                  <a:tcPr marL="82096" marR="82096" marT="41048" marB="410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F5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effectLst/>
                        </a:rPr>
                        <a:t>Растворимость в воде</a:t>
                      </a:r>
                      <a:endParaRPr lang="ru-RU" sz="1600">
                        <a:effectLst/>
                      </a:endParaRPr>
                    </a:p>
                  </a:txBody>
                  <a:tcPr marL="82096" marR="82096" marT="41048" marB="410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F5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effectLst/>
                        </a:rPr>
                        <a:t>Примеры солей</a:t>
                      </a:r>
                      <a:endParaRPr lang="ru-RU" sz="1600">
                        <a:effectLst/>
                      </a:endParaRPr>
                    </a:p>
                  </a:txBody>
                  <a:tcPr marL="82096" marR="82096" marT="41048" marB="410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F5FE"/>
                    </a:solidFill>
                  </a:tcPr>
                </a:tc>
              </a:tr>
              <a:tr h="1067253"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effectLst/>
                        </a:rPr>
                        <a:t>PO</a:t>
                      </a:r>
                      <a:r>
                        <a:rPr lang="en-US" sz="1600" b="1" baseline="-25000">
                          <a:effectLst/>
                        </a:rPr>
                        <a:t>4</a:t>
                      </a:r>
                      <a:r>
                        <a:rPr lang="en-US" sz="1600" b="1" baseline="30000">
                          <a:effectLst/>
                        </a:rPr>
                        <a:t>3-</a:t>
                      </a:r>
                      <a:endParaRPr lang="en-US" sz="1600">
                        <a:effectLst/>
                      </a:endParaRPr>
                    </a:p>
                  </a:txBody>
                  <a:tcPr marL="82096" marR="82096" marT="41048" marB="410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F5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Фосфат (ортофосфат)</a:t>
                      </a:r>
                    </a:p>
                  </a:txBody>
                  <a:tcPr marL="82096" marR="82096" marT="41048" marB="410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F5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большинство нерастворимы (кроме фосфатов щелочных металлов и аммония)</a:t>
                      </a:r>
                    </a:p>
                  </a:txBody>
                  <a:tcPr marL="82096" marR="82096" marT="41048" marB="410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F5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effectLst/>
                        </a:rPr>
                        <a:t>Na</a:t>
                      </a:r>
                      <a:r>
                        <a:rPr lang="en-US" sz="1600" baseline="-25000">
                          <a:effectLst/>
                        </a:rPr>
                        <a:t>3</a:t>
                      </a:r>
                      <a:r>
                        <a:rPr lang="ru-RU" sz="1600">
                          <a:effectLst/>
                        </a:rPr>
                        <a:t>Р</a:t>
                      </a:r>
                      <a:r>
                        <a:rPr lang="en-US" sz="1600">
                          <a:effectLst/>
                        </a:rPr>
                        <a:t>O</a:t>
                      </a:r>
                      <a:r>
                        <a:rPr lang="en-US" sz="1600" baseline="-25000">
                          <a:effectLst/>
                        </a:rPr>
                        <a:t>4</a:t>
                      </a:r>
                      <a:r>
                        <a:rPr lang="en-US" sz="1600">
                          <a:effectLst/>
                        </a:rPr>
                        <a:t>; </a:t>
                      </a:r>
                      <a:r>
                        <a:rPr lang="ru-RU" sz="1600">
                          <a:effectLst/>
                        </a:rPr>
                        <a:t>Са</a:t>
                      </a:r>
                      <a:r>
                        <a:rPr lang="ru-RU" sz="1600" baseline="-25000">
                          <a:effectLst/>
                        </a:rPr>
                        <a:t>3</a:t>
                      </a:r>
                      <a:r>
                        <a:rPr lang="ru-RU" sz="1600">
                          <a:effectLst/>
                        </a:rPr>
                        <a:t>(Р</a:t>
                      </a:r>
                      <a:r>
                        <a:rPr lang="en-US" sz="1600">
                          <a:effectLst/>
                        </a:rPr>
                        <a:t>O</a:t>
                      </a:r>
                      <a:r>
                        <a:rPr lang="en-US" sz="1600" baseline="-25000">
                          <a:effectLst/>
                        </a:rPr>
                        <a:t>4</a:t>
                      </a:r>
                      <a:r>
                        <a:rPr lang="en-US" sz="1600">
                          <a:effectLst/>
                        </a:rPr>
                        <a:t>)</a:t>
                      </a:r>
                      <a:r>
                        <a:rPr lang="en-US" sz="1600" baseline="-25000">
                          <a:effectLst/>
                        </a:rPr>
                        <a:t>2</a:t>
                      </a:r>
                      <a:endParaRPr lang="en-US" sz="1600">
                        <a:effectLst/>
                      </a:endParaRPr>
                    </a:p>
                  </a:txBody>
                  <a:tcPr marL="82096" marR="82096" marT="41048" marB="410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F5FE"/>
                    </a:solidFill>
                  </a:tcPr>
                </a:tc>
              </a:tr>
              <a:tr h="1067253"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effectLst/>
                        </a:rPr>
                        <a:t>HPO</a:t>
                      </a:r>
                      <a:r>
                        <a:rPr lang="en-US" sz="1600" b="1" baseline="-25000">
                          <a:effectLst/>
                        </a:rPr>
                        <a:t>4</a:t>
                      </a:r>
                      <a:r>
                        <a:rPr lang="en-US" sz="1600" b="1" baseline="30000">
                          <a:effectLst/>
                        </a:rPr>
                        <a:t>2-</a:t>
                      </a:r>
                      <a:endParaRPr lang="en-US" sz="1600">
                        <a:effectLst/>
                      </a:endParaRPr>
                    </a:p>
                  </a:txBody>
                  <a:tcPr marL="82096" marR="82096" marT="41048" marB="410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F5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err="1">
                          <a:effectLst/>
                        </a:rPr>
                        <a:t>Гидрофосфат</a:t>
                      </a:r>
                      <a:endParaRPr lang="ru-RU" sz="1600" dirty="0">
                        <a:effectLst/>
                      </a:endParaRPr>
                    </a:p>
                  </a:txBody>
                  <a:tcPr marL="82096" marR="82096" marT="41048" marB="410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F5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растворимы</a:t>
                      </a:r>
                    </a:p>
                  </a:txBody>
                  <a:tcPr marL="82096" marR="82096" marT="41048" marB="410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F5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effectLst/>
                        </a:rPr>
                        <a:t>Na</a:t>
                      </a:r>
                      <a:r>
                        <a:rPr lang="en-US" sz="1600" baseline="-25000">
                          <a:effectLst/>
                        </a:rPr>
                        <a:t>2</a:t>
                      </a:r>
                      <a:r>
                        <a:rPr lang="ru-RU" sz="1600">
                          <a:effectLst/>
                        </a:rPr>
                        <a:t>НР</a:t>
                      </a:r>
                      <a:r>
                        <a:rPr lang="en-US" sz="1600">
                          <a:effectLst/>
                        </a:rPr>
                        <a:t>O</a:t>
                      </a:r>
                      <a:r>
                        <a:rPr lang="en-US" sz="1600" baseline="-25000">
                          <a:effectLst/>
                        </a:rPr>
                        <a:t>4</a:t>
                      </a:r>
                      <a:r>
                        <a:rPr lang="en-US" sz="1600">
                          <a:effectLst/>
                        </a:rPr>
                        <a:t>; </a:t>
                      </a:r>
                      <a:r>
                        <a:rPr lang="ru-RU" sz="1600">
                          <a:effectLst/>
                        </a:rPr>
                        <a:t>СаНРО</a:t>
                      </a:r>
                      <a:r>
                        <a:rPr lang="ru-RU" sz="1600" baseline="-25000">
                          <a:effectLst/>
                        </a:rPr>
                        <a:t>4</a:t>
                      </a:r>
                      <a:endParaRPr lang="ru-RU" sz="1600">
                        <a:effectLst/>
                      </a:endParaRPr>
                    </a:p>
                  </a:txBody>
                  <a:tcPr marL="82096" marR="82096" marT="41048" marB="410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F5FE"/>
                    </a:solidFill>
                  </a:tcPr>
                </a:tc>
              </a:tr>
              <a:tr h="1067253"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effectLst/>
                        </a:rPr>
                        <a:t>Н</a:t>
                      </a:r>
                      <a:r>
                        <a:rPr lang="ru-RU" sz="1600" b="1" baseline="-25000">
                          <a:effectLst/>
                        </a:rPr>
                        <a:t>2</a:t>
                      </a:r>
                      <a:r>
                        <a:rPr lang="ru-RU" sz="1600" b="1">
                          <a:effectLst/>
                        </a:rPr>
                        <a:t>Р</a:t>
                      </a:r>
                      <a:r>
                        <a:rPr lang="en-US" sz="1600" b="1">
                          <a:effectLst/>
                        </a:rPr>
                        <a:t>O</a:t>
                      </a:r>
                      <a:r>
                        <a:rPr lang="en-US" sz="1600" b="1" baseline="-25000">
                          <a:effectLst/>
                        </a:rPr>
                        <a:t>4</a:t>
                      </a:r>
                      <a:r>
                        <a:rPr lang="en-US" sz="1600" b="1" baseline="30000">
                          <a:effectLst/>
                        </a:rPr>
                        <a:t>—</a:t>
                      </a:r>
                      <a:endParaRPr lang="en-US" sz="1600">
                        <a:effectLst/>
                      </a:endParaRPr>
                    </a:p>
                  </a:txBody>
                  <a:tcPr marL="82096" marR="82096" marT="41048" marB="410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F5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err="1">
                          <a:effectLst/>
                        </a:rPr>
                        <a:t>Дигидрофосфат</a:t>
                      </a:r>
                      <a:endParaRPr lang="ru-RU" sz="1600" dirty="0">
                        <a:effectLst/>
                      </a:endParaRPr>
                    </a:p>
                  </a:txBody>
                  <a:tcPr marL="82096" marR="82096" marT="41048" marB="410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F5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очень хорошо растворимы</a:t>
                      </a:r>
                    </a:p>
                  </a:txBody>
                  <a:tcPr marL="82096" marR="82096" marT="41048" marB="410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F5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NaH</a:t>
                      </a:r>
                      <a:r>
                        <a:rPr lang="en-US" sz="1600" baseline="-25000" dirty="0">
                          <a:effectLst/>
                        </a:rPr>
                        <a:t>2</a:t>
                      </a:r>
                      <a:r>
                        <a:rPr lang="en-US" sz="1600" dirty="0">
                          <a:effectLst/>
                        </a:rPr>
                        <a:t>PO</a:t>
                      </a:r>
                      <a:r>
                        <a:rPr lang="en-US" sz="1600" baseline="-25000" dirty="0">
                          <a:effectLst/>
                        </a:rPr>
                        <a:t>4</a:t>
                      </a:r>
                      <a:r>
                        <a:rPr lang="en-US" sz="1600" dirty="0">
                          <a:effectLst/>
                        </a:rPr>
                        <a:t>; </a:t>
                      </a:r>
                      <a:r>
                        <a:rPr lang="ru-RU" sz="1600" dirty="0" err="1">
                          <a:effectLst/>
                        </a:rPr>
                        <a:t>Са</a:t>
                      </a:r>
                      <a:r>
                        <a:rPr lang="ru-RU" sz="1600" dirty="0">
                          <a:effectLst/>
                        </a:rPr>
                        <a:t>(Н</a:t>
                      </a:r>
                      <a:r>
                        <a:rPr lang="ru-RU" sz="1600" baseline="-25000" dirty="0">
                          <a:effectLst/>
                        </a:rPr>
                        <a:t>2</a:t>
                      </a:r>
                      <a:r>
                        <a:rPr lang="ru-RU" sz="1600" dirty="0">
                          <a:effectLst/>
                        </a:rPr>
                        <a:t>Р</a:t>
                      </a:r>
                      <a:r>
                        <a:rPr lang="en-US" sz="1600" dirty="0">
                          <a:effectLst/>
                        </a:rPr>
                        <a:t>O</a:t>
                      </a:r>
                      <a:r>
                        <a:rPr lang="en-US" sz="1600" baseline="-25000" dirty="0">
                          <a:effectLst/>
                        </a:rPr>
                        <a:t>4</a:t>
                      </a:r>
                      <a:r>
                        <a:rPr lang="en-US" sz="1600" dirty="0">
                          <a:effectLst/>
                        </a:rPr>
                        <a:t>)</a:t>
                      </a:r>
                      <a:r>
                        <a:rPr lang="en-US" sz="1600" baseline="-25000" dirty="0">
                          <a:effectLst/>
                        </a:rPr>
                        <a:t>2</a:t>
                      </a:r>
                      <a:endParaRPr lang="en-US" sz="1600" dirty="0">
                        <a:effectLst/>
                      </a:endParaRPr>
                    </a:p>
                  </a:txBody>
                  <a:tcPr marL="82096" marR="82096" marT="41048" marB="410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F5F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774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Соли ортофосфорной кислоты (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ортофосфаты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фосфаты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Химические свойства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фосфатов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Имеют свойства,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характерные для солей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Соли щелочных металлов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подвержены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гидролизу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Н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= Na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HPO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NaOH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Характерная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особенность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ортофосфатов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отношение к прокаливанию: однозамещенные соли переходят в метафосфаты,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двухзамещенные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пирофосфаты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трехзамещенных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изменяются только соли аммония: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= NaPO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HPO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= Na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= 3NH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0538227"/>
              </p:ext>
            </p:extLst>
          </p:nvPr>
        </p:nvGraphicFramePr>
        <p:xfrm>
          <a:off x="255755" y="860336"/>
          <a:ext cx="594636" cy="1425664"/>
        </p:xfrm>
        <a:graphic>
          <a:graphicData uri="http://schemas.openxmlformats.org/drawingml/2006/table">
            <a:tbl>
              <a:tblPr/>
              <a:tblGrid>
                <a:gridCol w="594636"/>
              </a:tblGrid>
              <a:tr h="12088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2096" marR="82096" marT="41048" marB="410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F5FE"/>
                    </a:solidFill>
                  </a:tcPr>
                </a:tc>
              </a:tr>
              <a:tr h="12088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2096" marR="82096" marT="41048" marB="410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F5FE"/>
                    </a:solidFill>
                  </a:tcPr>
                </a:tc>
              </a:tr>
              <a:tr h="12088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2096" marR="82096" marT="41048" marB="410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F5FE"/>
                    </a:solidFill>
                  </a:tcPr>
                </a:tc>
              </a:tr>
              <a:tr h="12088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2096" marR="82096" marT="41048" marB="410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F5F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0166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Задания ЕГЭ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1.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Определите, атомы каких двух из указанных в ряду элементов имеют на внешнем энергетическом уровне пять электронов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Al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098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Промышленный способ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Т.к. азот в свободном состоянии присутствует в воздухе, то в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промышленности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его и получают путем разделения воздушной смеси (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ректификация жидкого воздуха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Кроме этого, широко применяются азотные установки и станции, для адсорбционного и мембранного разделения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371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Задания ЕГЭ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предложенного перечня выберите два взаимодействия веществ, в результате которых водород 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выделяется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Zn+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NaOH</a:t>
            </a:r>
            <a:r>
              <a:rPr lang="ru-RU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конц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HNO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3(</a:t>
            </a:r>
            <a:r>
              <a:rPr lang="ru-RU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</a:t>
            </a:r>
            <a:r>
              <a:rPr lang="ru-R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HNO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3(</a:t>
            </a:r>
            <a:r>
              <a:rPr lang="ru-RU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Al+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NaOH</a:t>
            </a:r>
            <a:r>
              <a:rPr lang="ru-RU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конц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Zn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4(</a:t>
            </a:r>
            <a:r>
              <a:rPr lang="ru-RU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разб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479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Задания ЕГЭ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предложенного перечня выберите два взаимодействия веществ, в результате которых водород 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выделяется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Zn+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NaOH</a:t>
            </a:r>
            <a:r>
              <a:rPr lang="ru-RU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конц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HNO</a:t>
            </a:r>
            <a:r>
              <a:rPr lang="ru-RU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3(</a:t>
            </a:r>
            <a:r>
              <a:rPr lang="ru-RU" baseline="-25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</a:t>
            </a:r>
            <a:r>
              <a:rPr lang="ru-RU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HNO</a:t>
            </a:r>
            <a:r>
              <a:rPr lang="ru-RU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3(</a:t>
            </a:r>
            <a:r>
              <a:rPr lang="ru-RU" baseline="-25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</a:t>
            </a:r>
            <a:r>
              <a:rPr lang="ru-RU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Al+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NaOH</a:t>
            </a:r>
            <a:r>
              <a:rPr lang="ru-RU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конц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Zn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4(</a:t>
            </a:r>
            <a:r>
              <a:rPr lang="ru-RU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разб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07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Задания ЕГЭ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предложенного перечня выберите два оксида, которые при нагревании разлагаются с выделением кислорода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SiO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N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HgO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FeO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 CO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306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Задания ЕГЭ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предложенного перечня выберите два оксида, которые при нагревании разлагаются с выделением кислорода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2(</a:t>
            </a:r>
            <a:r>
              <a:rPr lang="ru-RU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3(</a:t>
            </a:r>
            <a:r>
              <a:rPr lang="ru-RU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крас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HNO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3(</a:t>
            </a:r>
            <a:r>
              <a:rPr lang="ru-RU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2625436" y="3574472"/>
            <a:ext cx="762000" cy="138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2916382" y="4123112"/>
            <a:ext cx="762000" cy="138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3020567" y="4547062"/>
            <a:ext cx="762000" cy="138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3401567" y="4946623"/>
            <a:ext cx="762000" cy="138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057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Задания ЕГЭ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предложенного перечня выберите два оксида, которые при нагревании разлагаются с выделением кислорода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2(</a:t>
            </a:r>
            <a:r>
              <a:rPr lang="ru-RU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3(</a:t>
            </a:r>
            <a:r>
              <a:rPr lang="ru-RU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крас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HNO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3(</a:t>
            </a:r>
            <a:r>
              <a:rPr lang="ru-RU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2625436" y="3574472"/>
            <a:ext cx="3525982" cy="7758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flipV="1">
            <a:off x="2916382" y="3574472"/>
            <a:ext cx="3072938" cy="54864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V="1">
            <a:off x="3020567" y="4017818"/>
            <a:ext cx="2968753" cy="52924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V="1">
            <a:off x="3401567" y="4876800"/>
            <a:ext cx="2749851" cy="6982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185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77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получения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фосфора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способ получения белого фосфора состоит в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вакуум-термическом восстановлении природных минералов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содержащих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ru-RU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(PO</a:t>
            </a:r>
            <a:r>
              <a:rPr lang="ru-RU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+ 3SiO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+ 5C → 3CaSiO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+ 5CO + 2P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способом получается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фосфор в газообразном состоянии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Кроме фосфатов используют и другие неорганические соединения фосфора,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4HPO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+ 10C → P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+ 2H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+ 10 CO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Красный и черный фосфор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получают из белого фосфора, при температуре около 400ºС, давлении около 12000 Мпа в присутствии катализатора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432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Интеграл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811</TotalTime>
  <Words>1131</Words>
  <Application>Microsoft Office PowerPoint</Application>
  <PresentationFormat>Широкоэкранный</PresentationFormat>
  <Paragraphs>761</Paragraphs>
  <Slides>85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85</vt:i4>
      </vt:variant>
    </vt:vector>
  </HeadingPairs>
  <TitlesOfParts>
    <vt:vector size="94" baseType="lpstr">
      <vt:lpstr>Arial</vt:lpstr>
      <vt:lpstr>Calibri</vt:lpstr>
      <vt:lpstr>OpenSansRegular</vt:lpstr>
      <vt:lpstr>Times New Roman</vt:lpstr>
      <vt:lpstr>Tw Cen MT</vt:lpstr>
      <vt:lpstr>Tw Cen MT Condensed</vt:lpstr>
      <vt:lpstr>Wingdings</vt:lpstr>
      <vt:lpstr>Wingdings 3</vt:lpstr>
      <vt:lpstr>Интеграл</vt:lpstr>
      <vt:lpstr>Элементы VА группы  и их соединения</vt:lpstr>
      <vt:lpstr>К элементам главной подгруппы V группы относятся:</vt:lpstr>
      <vt:lpstr> все они содержат 5 электронов на внешнем слое </vt:lpstr>
      <vt:lpstr>Нахождение в природе азота и фосфора </vt:lpstr>
      <vt:lpstr>Презентация PowerPoint</vt:lpstr>
      <vt:lpstr>Презентация PowerPoint</vt:lpstr>
      <vt:lpstr>Способы получения азота</vt:lpstr>
      <vt:lpstr>Промышленный способ</vt:lpstr>
      <vt:lpstr>Способы получения фосфора</vt:lpstr>
      <vt:lpstr>Химические свойства азота</vt:lpstr>
      <vt:lpstr>Презентация PowerPoint</vt:lpstr>
      <vt:lpstr>Презентация PowerPoint</vt:lpstr>
      <vt:lpstr>Химические свойства фосфора</vt:lpstr>
      <vt:lpstr>Презентация PowerPoint</vt:lpstr>
      <vt:lpstr>Презентация PowerPoint</vt:lpstr>
      <vt:lpstr>Водородные соединения азота и фосфора</vt:lpstr>
      <vt:lpstr>Водородные соединения азота и фосфора</vt:lpstr>
      <vt:lpstr>Водородные соединения азота и фосфора</vt:lpstr>
      <vt:lpstr>Водородные соединения азота и фосфора</vt:lpstr>
      <vt:lpstr>Водородные соединения азота и фосфора</vt:lpstr>
      <vt:lpstr>Водородные соединения азота и фосфора</vt:lpstr>
      <vt:lpstr>Соли аммония</vt:lpstr>
      <vt:lpstr>Соли аммония</vt:lpstr>
      <vt:lpstr>Соли аммония</vt:lpstr>
      <vt:lpstr>Соли аммония</vt:lpstr>
      <vt:lpstr>Оксиды азота</vt:lpstr>
      <vt:lpstr>N2O</vt:lpstr>
      <vt:lpstr>N2O</vt:lpstr>
      <vt:lpstr>NO</vt:lpstr>
      <vt:lpstr>NO</vt:lpstr>
      <vt:lpstr>NO</vt:lpstr>
      <vt:lpstr>N2O3</vt:lpstr>
      <vt:lpstr>N2O3</vt:lpstr>
      <vt:lpstr>NO2</vt:lpstr>
      <vt:lpstr>NO2</vt:lpstr>
      <vt:lpstr>NO2</vt:lpstr>
      <vt:lpstr>NO2</vt:lpstr>
      <vt:lpstr>NO2</vt:lpstr>
      <vt:lpstr>N2O5</vt:lpstr>
      <vt:lpstr>N2O5</vt:lpstr>
      <vt:lpstr>Азотистая кислота (HNO2)</vt:lpstr>
      <vt:lpstr>Азотистая кислота (HNO2)</vt:lpstr>
      <vt:lpstr>Азотистая кислота (HNO2)</vt:lpstr>
      <vt:lpstr>Азотистая кислота (HNO2)</vt:lpstr>
      <vt:lpstr>Соли азотистой кислоты (нитриты)</vt:lpstr>
      <vt:lpstr>Соли азотистой кислоты (нитриты)</vt:lpstr>
      <vt:lpstr>Соли азотистой кислоты (нитриты)</vt:lpstr>
      <vt:lpstr>Соли азотистой кислоты (нитриты)</vt:lpstr>
      <vt:lpstr>Азотная кислота (HNO3)</vt:lpstr>
      <vt:lpstr>Азотная кислота (HNO3)</vt:lpstr>
      <vt:lpstr>Азотная кислота (HNO3)</vt:lpstr>
      <vt:lpstr>Азотная кислота (HNO3)</vt:lpstr>
      <vt:lpstr>Азотная кислота (HNO3)</vt:lpstr>
      <vt:lpstr>Азотная кислота (HNO3)</vt:lpstr>
      <vt:lpstr>Азотная кислота (HNO3)</vt:lpstr>
      <vt:lpstr>Азотная кислота (HNO3)</vt:lpstr>
      <vt:lpstr>Азотная кислота (HNO3)</vt:lpstr>
      <vt:lpstr>Соли азотной кислоты (нитраты)</vt:lpstr>
      <vt:lpstr>Соли азотной кислоты (нитраты)</vt:lpstr>
      <vt:lpstr>Оксид фосфора (III), триоксид фосфора (P2O3)</vt:lpstr>
      <vt:lpstr>Оксид фосфора (III), триоксид фосфора (P2O3)</vt:lpstr>
      <vt:lpstr>Оксид фосфора (V), пентаоксид фосфора, фосфорный ангидрид (Р2О5)</vt:lpstr>
      <vt:lpstr>Оксид фосфора (V), пентаоксид фосфора, фосфорный ангидрид (Р2О5)</vt:lpstr>
      <vt:lpstr>Оксид фосфора (V), пентаоксид фосфора, фосфорный ангидрид (Р2О5)</vt:lpstr>
      <vt:lpstr>Фосфористая кислота ( H3PO3)</vt:lpstr>
      <vt:lpstr>Фосфористая кислота ( H3PO3)</vt:lpstr>
      <vt:lpstr>Фосфористая кислота ( H3PO3)</vt:lpstr>
      <vt:lpstr>Фосфористая кислота ( H3PO3)</vt:lpstr>
      <vt:lpstr>Ортофосфорная кислота, фосфорная кислота (Н3РO4)</vt:lpstr>
      <vt:lpstr>Ортофосфорная кислота, фосфорная кислота (Н3РO4)</vt:lpstr>
      <vt:lpstr>Ортофосфорная кислота, фосфорная кислота (Н3РO4)</vt:lpstr>
      <vt:lpstr>Ортофосфорная кислота, фосфорная кислота (Н3РO4)</vt:lpstr>
      <vt:lpstr>Ортофосфорная кислота, фосфорная кислота (Н3РO4)</vt:lpstr>
      <vt:lpstr>Ортофосфорная кислота, фосфорная кислота (Н3РO4)</vt:lpstr>
      <vt:lpstr>Ортофосфорная кислота, фосфорная кислота (Н3РO4)</vt:lpstr>
      <vt:lpstr>Ортофосфорная кислота, фосфорная кислота (Н3РO4)</vt:lpstr>
      <vt:lpstr>Соли ортофосфорной кислоты (ортофосфаты, фосфаты)</vt:lpstr>
      <vt:lpstr>Соли ортофосфорной кислоты (ортофосфаты, фосфаты)</vt:lpstr>
      <vt:lpstr>Задания ЕГЭ</vt:lpstr>
      <vt:lpstr>Задания ЕГЭ</vt:lpstr>
      <vt:lpstr>Задания ЕГЭ</vt:lpstr>
      <vt:lpstr>Задания ЕГЭ</vt:lpstr>
      <vt:lpstr>Задания ЕГЭ</vt:lpstr>
      <vt:lpstr>Задания ЕГЭ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Элементы VА группы  и их соединения</dc:title>
  <dc:creator>admin</dc:creator>
  <cp:lastModifiedBy>admin</cp:lastModifiedBy>
  <cp:revision>36</cp:revision>
  <dcterms:created xsi:type="dcterms:W3CDTF">2021-03-20T17:30:51Z</dcterms:created>
  <dcterms:modified xsi:type="dcterms:W3CDTF">2021-03-22T11:53:08Z</dcterms:modified>
</cp:coreProperties>
</file>