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303" r:id="rId3"/>
    <p:sldId id="272" r:id="rId4"/>
    <p:sldId id="277" r:id="rId5"/>
    <p:sldId id="301" r:id="rId6"/>
    <p:sldId id="293" r:id="rId7"/>
    <p:sldId id="294" r:id="rId8"/>
    <p:sldId id="263" r:id="rId9"/>
    <p:sldId id="304" r:id="rId10"/>
    <p:sldId id="305" r:id="rId11"/>
    <p:sldId id="306" r:id="rId12"/>
    <p:sldId id="295" r:id="rId13"/>
    <p:sldId id="29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9" autoAdjust="0"/>
    <p:restoredTop sz="86364" autoAdjust="0"/>
  </p:normalViewPr>
  <p:slideViewPr>
    <p:cSldViewPr snapToGrid="0">
      <p:cViewPr varScale="1">
        <p:scale>
          <a:sx n="70" d="100"/>
          <a:sy n="70" d="100"/>
        </p:scale>
        <p:origin x="84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1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71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2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49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00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04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2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3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1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9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2E01-C7A3-4032-B405-EE356144F43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F8C73-8DCC-427F-BEE2-D37775177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930" y="3564401"/>
            <a:ext cx="11253019" cy="2387600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/>
            </a:r>
            <a:br>
              <a:rPr lang="ru-RU" sz="8800" b="1" dirty="0" smtClean="0"/>
            </a:br>
            <a:r>
              <a:rPr lang="ru-RU" sz="8800" b="1" dirty="0"/>
              <a:t/>
            </a:r>
            <a:br>
              <a:rPr lang="ru-RU" sz="8800" b="1" dirty="0"/>
            </a:br>
            <a:r>
              <a:rPr lang="ru-RU" sz="8800" b="1" dirty="0" smtClean="0"/>
              <a:t/>
            </a:r>
            <a:br>
              <a:rPr lang="ru-RU" sz="8800" b="1" dirty="0" smtClean="0"/>
            </a:br>
            <a:r>
              <a:rPr lang="ru-RU" sz="8800" b="1" dirty="0" smtClean="0"/>
              <a:t>Задание 28.</a:t>
            </a:r>
            <a:br>
              <a:rPr lang="ru-RU" sz="8800" b="1" dirty="0" smtClean="0"/>
            </a:br>
            <a:r>
              <a:rPr lang="ru-RU" sz="8800" b="1" dirty="0"/>
              <a:t/>
            </a:r>
            <a:br>
              <a:rPr lang="ru-RU" sz="8800" b="1" dirty="0"/>
            </a:br>
            <a:r>
              <a:rPr lang="ru-RU" sz="8800" b="1" dirty="0"/>
              <a:t>Генетические </a:t>
            </a:r>
            <a:r>
              <a:rPr lang="ru-RU" sz="8800" b="1" dirty="0" smtClean="0"/>
              <a:t>задачи </a:t>
            </a:r>
            <a:r>
              <a:rPr lang="ru-RU" sz="5400" b="1" dirty="0" smtClean="0"/>
              <a:t>(сцепленное наследование, сцепленное с полом наследование)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1624" y="2105743"/>
            <a:ext cx="9144000" cy="1655762"/>
          </a:xfrm>
        </p:spPr>
        <p:txBody>
          <a:bodyPr/>
          <a:lstStyle/>
          <a:p>
            <a:r>
              <a:rPr lang="ru-RU" dirty="0" smtClean="0"/>
              <a:t> Подготовка к 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8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4829" y="446049"/>
            <a:ext cx="101253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Batang"/>
              </a:rPr>
              <a:t>2. Рецессивные 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гены, кодирующие признаки гемофилии и дальтонизма, сцеплены с </a:t>
            </a:r>
            <a:r>
              <a:rPr lang="ru-RU" b="1" dirty="0">
                <a:latin typeface="Times New Roman" panose="02020603050405020304" pitchFamily="18" charset="0"/>
                <a:ea typeface="Batang"/>
              </a:rPr>
              <a:t>Х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-хромосомой. Мужчина, больной гемофилией, женится на здоровой женщине, отец которой был дальтоником, но не </a:t>
            </a:r>
            <a:r>
              <a:rPr lang="ru-RU" dirty="0" err="1">
                <a:latin typeface="Times New Roman" panose="02020603050405020304" pitchFamily="18" charset="0"/>
                <a:ea typeface="Batang"/>
              </a:rPr>
              <a:t>гемофиликом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. Какое потомство получится от брака их дочери со здоровым мужчиной?</a:t>
            </a:r>
            <a:endParaRPr lang="ru-RU" sz="2800" dirty="0">
              <a:latin typeface="Times New Roman" panose="02020603050405020304" pitchFamily="18" charset="0"/>
              <a:ea typeface="Batang"/>
            </a:endParaRPr>
          </a:p>
          <a:p>
            <a:r>
              <a:rPr lang="ru-RU" b="1" dirty="0">
                <a:latin typeface="Times New Roman" panose="02020603050405020304" pitchFamily="18" charset="0"/>
                <a:ea typeface="Batang"/>
              </a:rPr>
              <a:t>Решение</a:t>
            </a:r>
            <a:endParaRPr lang="ru-RU" sz="2800" dirty="0">
              <a:latin typeface="Times New Roman" panose="02020603050405020304" pitchFamily="18" charset="0"/>
              <a:ea typeface="Batang"/>
            </a:endParaRPr>
          </a:p>
          <a:p>
            <a:r>
              <a:rPr lang="ru-RU" b="1" dirty="0">
                <a:latin typeface="Times New Roman" panose="02020603050405020304" pitchFamily="18" charset="0"/>
                <a:ea typeface="Batang"/>
              </a:rPr>
              <a:t>А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 – нормальная свертываемость, </a:t>
            </a:r>
            <a:r>
              <a:rPr lang="ru-RU" b="1" dirty="0">
                <a:latin typeface="Times New Roman" panose="02020603050405020304" pitchFamily="18" charset="0"/>
                <a:ea typeface="Batang"/>
              </a:rPr>
              <a:t>а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 – гемофилия,</a:t>
            </a:r>
            <a:br>
              <a:rPr lang="ru-RU" dirty="0">
                <a:latin typeface="Times New Roman" panose="02020603050405020304" pitchFamily="18" charset="0"/>
                <a:ea typeface="Batang"/>
              </a:rPr>
            </a:br>
            <a:r>
              <a:rPr lang="ru-RU" b="1" dirty="0">
                <a:latin typeface="Times New Roman" panose="02020603050405020304" pitchFamily="18" charset="0"/>
                <a:ea typeface="Batang"/>
              </a:rPr>
              <a:t>В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 – нормальное цветоощущение, </a:t>
            </a:r>
            <a:r>
              <a:rPr lang="ru-RU" b="1" dirty="0">
                <a:latin typeface="Times New Roman" panose="02020603050405020304" pitchFamily="18" charset="0"/>
                <a:ea typeface="Batang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 – дальтонизм.</a:t>
            </a:r>
            <a:endParaRPr lang="ru-RU" sz="2800" dirty="0">
              <a:latin typeface="Times New Roman" panose="02020603050405020304" pitchFamily="18" charset="0"/>
              <a:ea typeface="Batang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Batang"/>
              </a:rPr>
              <a:t>Генотип мужчины – </a:t>
            </a:r>
            <a:r>
              <a:rPr lang="ru-RU" b="1" dirty="0" err="1">
                <a:latin typeface="Times New Roman" panose="02020603050405020304" pitchFamily="18" charset="0"/>
                <a:ea typeface="Batang"/>
              </a:rPr>
              <a:t>Х</a:t>
            </a:r>
            <a:r>
              <a:rPr lang="ru-RU" b="1" baseline="30000" dirty="0" err="1">
                <a:latin typeface="Times New Roman" panose="02020603050405020304" pitchFamily="18" charset="0"/>
                <a:ea typeface="Batang"/>
              </a:rPr>
              <a:t>аВ</a:t>
            </a:r>
            <a:r>
              <a:rPr lang="ru-RU" b="1" dirty="0" err="1">
                <a:latin typeface="Times New Roman" panose="02020603050405020304" pitchFamily="18" charset="0"/>
                <a:ea typeface="Batang"/>
              </a:rPr>
              <a:t>Y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, так как он несет признак гемофилии и не является дальтоником.</a:t>
            </a:r>
            <a:endParaRPr lang="ru-RU" sz="2800" dirty="0">
              <a:latin typeface="Times New Roman" panose="02020603050405020304" pitchFamily="18" charset="0"/>
              <a:ea typeface="Batang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Batang"/>
              </a:rPr>
              <a:t>Отец женщины был дальтоником, следовательно, она получила от него рецессивный ген дальтонизма. Вторая аллель этого гена находится в доминантном состоянии, так как женщина является здоровой. По признаку гемофилии женщина </a:t>
            </a:r>
            <a:r>
              <a:rPr lang="ru-RU" dirty="0" err="1">
                <a:latin typeface="Times New Roman" panose="02020603050405020304" pitchFamily="18" charset="0"/>
                <a:ea typeface="Batang"/>
              </a:rPr>
              <a:t>гомозиготна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, так как здорова (доминантный признак), и ее отец был здоров. Генотип женщины – </a:t>
            </a:r>
            <a:r>
              <a:rPr lang="ru-RU" b="1" dirty="0" err="1">
                <a:latin typeface="Times New Roman" panose="02020603050405020304" pitchFamily="18" charset="0"/>
                <a:ea typeface="Batang"/>
              </a:rPr>
              <a:t>Х</a:t>
            </a:r>
            <a:r>
              <a:rPr lang="ru-RU" b="1" baseline="30000" dirty="0" err="1">
                <a:latin typeface="Times New Roman" panose="02020603050405020304" pitchFamily="18" charset="0"/>
                <a:ea typeface="Batang"/>
              </a:rPr>
              <a:t>АВ</a:t>
            </a:r>
            <a:r>
              <a:rPr lang="ru-RU" b="1" dirty="0" err="1">
                <a:latin typeface="Times New Roman" panose="02020603050405020304" pitchFamily="18" charset="0"/>
                <a:ea typeface="Batang"/>
              </a:rPr>
              <a:t>Х</a:t>
            </a:r>
            <a:r>
              <a:rPr lang="ru-RU" b="1" baseline="30000" dirty="0" err="1">
                <a:latin typeface="Times New Roman" panose="02020603050405020304" pitchFamily="18" charset="0"/>
                <a:ea typeface="Batang"/>
              </a:rPr>
              <a:t>Аb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.</a:t>
            </a:r>
            <a:endParaRPr lang="ru-RU" sz="2800" dirty="0">
              <a:latin typeface="Times New Roman" panose="02020603050405020304" pitchFamily="18" charset="0"/>
              <a:ea typeface="Batang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Batang"/>
              </a:rPr>
              <a:t>Генотип мужа дочери – </a:t>
            </a:r>
            <a:r>
              <a:rPr lang="ru-RU" b="1" dirty="0">
                <a:latin typeface="Times New Roman" panose="02020603050405020304" pitchFamily="18" charset="0"/>
                <a:ea typeface="Batang"/>
              </a:rPr>
              <a:t>Х</a:t>
            </a:r>
            <a:r>
              <a:rPr lang="ru-RU" b="1" baseline="30000" dirty="0">
                <a:latin typeface="Times New Roman" panose="02020603050405020304" pitchFamily="18" charset="0"/>
                <a:ea typeface="Batang"/>
              </a:rPr>
              <a:t>АВ</a:t>
            </a:r>
            <a:r>
              <a:rPr lang="ru-RU" b="1" dirty="0">
                <a:latin typeface="Times New Roman" panose="02020603050405020304" pitchFamily="18" charset="0"/>
                <a:ea typeface="Batang"/>
              </a:rPr>
              <a:t>Y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, так как он не страдает ни дальтонизмом, ни гемофилией.</a:t>
            </a:r>
            <a:endParaRPr lang="ru-RU" sz="2800" dirty="0">
              <a:latin typeface="Times New Roman" panose="02020603050405020304" pitchFamily="18" charset="0"/>
              <a:ea typeface="Batang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Batang"/>
              </a:rPr>
              <a:t>По признаку гемофилии дочь является гетерозиготной, так как от отца она может получить только рецессивный ген, а от гомозиготной матери – только доминантный. Отец передал ей доминантный ген по признаку дальтонизма, а мать могла передать ей как доминантный, так и рецессивный ген. Следовательно, генотип дочери может быть </a:t>
            </a:r>
            <a:r>
              <a:rPr lang="ru-RU" b="1" dirty="0" err="1">
                <a:latin typeface="Times New Roman" panose="02020603050405020304" pitchFamily="18" charset="0"/>
                <a:ea typeface="Batang"/>
              </a:rPr>
              <a:t>Х</a:t>
            </a:r>
            <a:r>
              <a:rPr lang="ru-RU" b="1" baseline="30000" dirty="0" err="1">
                <a:latin typeface="Times New Roman" panose="02020603050405020304" pitchFamily="18" charset="0"/>
                <a:ea typeface="Batang"/>
              </a:rPr>
              <a:t>аВ</a:t>
            </a:r>
            <a:r>
              <a:rPr lang="ru-RU" b="1" dirty="0" err="1">
                <a:latin typeface="Times New Roman" panose="02020603050405020304" pitchFamily="18" charset="0"/>
                <a:ea typeface="Batang"/>
              </a:rPr>
              <a:t>Х</a:t>
            </a:r>
            <a:r>
              <a:rPr lang="ru-RU" b="1" baseline="30000" dirty="0" err="1">
                <a:latin typeface="Times New Roman" panose="02020603050405020304" pitchFamily="18" charset="0"/>
                <a:ea typeface="Batang"/>
              </a:rPr>
              <a:t>Аb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 или </a:t>
            </a:r>
            <a:r>
              <a:rPr lang="ru-RU" b="1" dirty="0" err="1">
                <a:latin typeface="Times New Roman" panose="02020603050405020304" pitchFamily="18" charset="0"/>
                <a:ea typeface="Batang"/>
              </a:rPr>
              <a:t>Х</a:t>
            </a:r>
            <a:r>
              <a:rPr lang="ru-RU" b="1" baseline="30000" dirty="0" err="1">
                <a:latin typeface="Times New Roman" panose="02020603050405020304" pitchFamily="18" charset="0"/>
                <a:ea typeface="Batang"/>
              </a:rPr>
              <a:t>аВ</a:t>
            </a:r>
            <a:r>
              <a:rPr lang="ru-RU" b="1" dirty="0" err="1">
                <a:latin typeface="Times New Roman" panose="02020603050405020304" pitchFamily="18" charset="0"/>
                <a:ea typeface="Batang"/>
              </a:rPr>
              <a:t>Х</a:t>
            </a:r>
            <a:r>
              <a:rPr lang="ru-RU" b="1" baseline="30000" dirty="0" err="1">
                <a:latin typeface="Times New Roman" panose="02020603050405020304" pitchFamily="18" charset="0"/>
                <a:ea typeface="Batang"/>
              </a:rPr>
              <a:t>АВ</a:t>
            </a:r>
            <a:r>
              <a:rPr lang="ru-RU" dirty="0">
                <a:latin typeface="Times New Roman" panose="02020603050405020304" pitchFamily="18" charset="0"/>
                <a:ea typeface="Batang"/>
              </a:rPr>
              <a:t>. Задача имеет два варианта решения.</a:t>
            </a:r>
            <a:endParaRPr lang="ru-RU" sz="2800" dirty="0">
              <a:latin typeface="Times New Roman" panose="02020603050405020304" pitchFamily="18" charset="0"/>
              <a:ea typeface="Batang"/>
            </a:endParaRPr>
          </a:p>
          <a:p>
            <a:r>
              <a:rPr lang="ru-RU" b="1" dirty="0">
                <a:latin typeface="Times New Roman" panose="02020603050405020304" pitchFamily="18" charset="0"/>
                <a:ea typeface="Batang"/>
              </a:rPr>
              <a:t>Ответ</a:t>
            </a:r>
            <a:endParaRPr lang="ru-RU" sz="2800" dirty="0"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Batang"/>
              </a:rPr>
              <a:t>В первом случае – 25% детей (половина мальчиков) будут болеть гемофилией, во втором – половина мальчиков будет страдать гемофилией, а половина – дальтонизмом.</a:t>
            </a:r>
            <a:endParaRPr lang="ru-RU" sz="2800" dirty="0">
              <a:effectLst/>
              <a:latin typeface="Times New Roman" panose="02020603050405020304" pitchFamily="18" charset="0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2331854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754" y="186548"/>
            <a:ext cx="9271322" cy="646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219" y="294968"/>
            <a:ext cx="11621729" cy="62975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/>
              <a:t>Гены </a:t>
            </a:r>
            <a:r>
              <a:rPr lang="ru-RU" sz="4400" b="1" dirty="0"/>
              <a:t>А</a:t>
            </a:r>
            <a:r>
              <a:rPr lang="ru-RU" sz="4400" dirty="0"/>
              <a:t>, </a:t>
            </a:r>
            <a:r>
              <a:rPr lang="ru-RU" sz="4400" b="1" dirty="0"/>
              <a:t>В</a:t>
            </a:r>
            <a:r>
              <a:rPr lang="ru-RU" sz="4400" dirty="0"/>
              <a:t> и </a:t>
            </a:r>
            <a:r>
              <a:rPr lang="ru-RU" sz="4400" b="1" dirty="0"/>
              <a:t>С</a:t>
            </a:r>
            <a:r>
              <a:rPr lang="ru-RU" sz="4400" dirty="0"/>
              <a:t> находятся в одной группе сцепления. Между генами </a:t>
            </a:r>
            <a:r>
              <a:rPr lang="ru-RU" sz="4400" b="1" dirty="0"/>
              <a:t>А</a:t>
            </a:r>
            <a:r>
              <a:rPr lang="ru-RU" sz="4400" dirty="0"/>
              <a:t> и </a:t>
            </a:r>
            <a:r>
              <a:rPr lang="ru-RU" sz="4400" b="1" dirty="0"/>
              <a:t>В</a:t>
            </a:r>
            <a:r>
              <a:rPr lang="ru-RU" sz="4400" dirty="0"/>
              <a:t> кроссинговер происходит с частотой 7,4%, а между генами </a:t>
            </a:r>
            <a:r>
              <a:rPr lang="ru-RU" sz="4400" b="1" dirty="0"/>
              <a:t>В</a:t>
            </a:r>
            <a:r>
              <a:rPr lang="ru-RU" sz="4400" dirty="0"/>
              <a:t> и </a:t>
            </a:r>
            <a:r>
              <a:rPr lang="ru-RU" sz="4400" b="1" dirty="0"/>
              <a:t>С</a:t>
            </a:r>
            <a:r>
              <a:rPr lang="ru-RU" sz="4400" dirty="0"/>
              <a:t> – с частотой 2,9%. Определить взаиморасположение генов </a:t>
            </a:r>
            <a:r>
              <a:rPr lang="ru-RU" sz="4400" b="1" dirty="0"/>
              <a:t>А</a:t>
            </a:r>
            <a:r>
              <a:rPr lang="ru-RU" sz="4400" dirty="0"/>
              <a:t>, </a:t>
            </a:r>
            <a:r>
              <a:rPr lang="ru-RU" sz="4400" b="1" dirty="0"/>
              <a:t>В</a:t>
            </a:r>
            <a:r>
              <a:rPr lang="ru-RU" sz="4400" dirty="0"/>
              <a:t> и </a:t>
            </a:r>
            <a:r>
              <a:rPr lang="ru-RU" sz="4400" b="1" dirty="0"/>
              <a:t>С</a:t>
            </a:r>
            <a:r>
              <a:rPr lang="ru-RU" sz="4400" dirty="0"/>
              <a:t>, если расстояние между генами </a:t>
            </a:r>
            <a:r>
              <a:rPr lang="ru-RU" sz="4400" b="1" dirty="0"/>
              <a:t>А</a:t>
            </a:r>
            <a:r>
              <a:rPr lang="ru-RU" sz="4400" dirty="0"/>
              <a:t> и </a:t>
            </a:r>
            <a:r>
              <a:rPr lang="ru-RU" sz="4400" b="1" dirty="0"/>
              <a:t>С</a:t>
            </a:r>
            <a:r>
              <a:rPr lang="ru-RU" sz="4400" dirty="0"/>
              <a:t> равняется 10,3% единиц кроссинговера. Как изменится взаиморасположение этих генов, если частота кроссинговера между генами </a:t>
            </a:r>
            <a:r>
              <a:rPr lang="ru-RU" sz="4400" b="1" dirty="0"/>
              <a:t>А</a:t>
            </a:r>
            <a:r>
              <a:rPr lang="ru-RU" sz="4400" dirty="0"/>
              <a:t> и </a:t>
            </a:r>
            <a:r>
              <a:rPr lang="ru-RU" sz="4400" b="1" dirty="0"/>
              <a:t>С</a:t>
            </a:r>
            <a:r>
              <a:rPr lang="ru-RU" sz="4400" dirty="0"/>
              <a:t> будет составлять 4,5%?</a:t>
            </a:r>
          </a:p>
        </p:txBody>
      </p:sp>
    </p:spTree>
    <p:extLst>
      <p:ext uri="{BB962C8B-B14F-4D97-AF65-F5344CB8AC3E}">
        <p14:creationId xmlns:p14="http://schemas.microsoft.com/office/powerpoint/2010/main" val="33278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916" y="221226"/>
            <a:ext cx="10586884" cy="5955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Решение</a:t>
            </a:r>
          </a:p>
          <a:p>
            <a:pPr algn="just"/>
            <a:r>
              <a:rPr lang="ru-RU" sz="3200" dirty="0"/>
              <a:t>По условию задачи расстояние от гена </a:t>
            </a:r>
            <a:r>
              <a:rPr lang="ru-RU" sz="3200" b="1" dirty="0"/>
              <a:t>А</a:t>
            </a:r>
            <a:r>
              <a:rPr lang="ru-RU" sz="3200" dirty="0"/>
              <a:t> до гена </a:t>
            </a:r>
            <a:r>
              <a:rPr lang="ru-RU" sz="3200" b="1" dirty="0"/>
              <a:t>С</a:t>
            </a:r>
            <a:r>
              <a:rPr lang="ru-RU" sz="3200" dirty="0"/>
              <a:t> (10,3 М) равно сумме расстояний между генами </a:t>
            </a:r>
            <a:r>
              <a:rPr lang="ru-RU" sz="3200" b="1" dirty="0"/>
              <a:t>А</a:t>
            </a:r>
            <a:r>
              <a:rPr lang="ru-RU" sz="3200" dirty="0"/>
              <a:t> и </a:t>
            </a:r>
            <a:r>
              <a:rPr lang="ru-RU" sz="3200" b="1" dirty="0"/>
              <a:t>В</a:t>
            </a:r>
            <a:r>
              <a:rPr lang="ru-RU" sz="3200" dirty="0"/>
              <a:t> (2,9 М) и генами </a:t>
            </a:r>
            <a:r>
              <a:rPr lang="ru-RU" sz="3200" b="1" dirty="0"/>
              <a:t>В</a:t>
            </a:r>
            <a:r>
              <a:rPr lang="ru-RU" sz="3200" dirty="0"/>
              <a:t> и </a:t>
            </a:r>
            <a:r>
              <a:rPr lang="ru-RU" sz="3200" b="1" dirty="0"/>
              <a:t>С</a:t>
            </a:r>
            <a:r>
              <a:rPr lang="ru-RU" sz="3200" dirty="0"/>
              <a:t> (7,4 М), следовательно, ген </a:t>
            </a:r>
            <a:r>
              <a:rPr lang="ru-RU" sz="3200" b="1" dirty="0"/>
              <a:t>В</a:t>
            </a:r>
            <a:r>
              <a:rPr lang="ru-RU" sz="3200" dirty="0"/>
              <a:t> располагается между генами </a:t>
            </a:r>
            <a:r>
              <a:rPr lang="ru-RU" sz="3200" b="1" dirty="0"/>
              <a:t>А</a:t>
            </a:r>
            <a:r>
              <a:rPr lang="ru-RU" sz="3200" dirty="0"/>
              <a:t> и </a:t>
            </a:r>
            <a:r>
              <a:rPr lang="ru-RU" sz="3200" b="1" dirty="0"/>
              <a:t>С</a:t>
            </a:r>
            <a:r>
              <a:rPr lang="ru-RU" sz="3200" dirty="0"/>
              <a:t> и расположение генов следующее: </a:t>
            </a:r>
            <a:r>
              <a:rPr lang="ru-RU" sz="3200" b="1" dirty="0"/>
              <a:t>А В С</a:t>
            </a:r>
            <a:r>
              <a:rPr lang="ru-RU" sz="3200" dirty="0"/>
              <a:t>.</a:t>
            </a:r>
          </a:p>
          <a:p>
            <a:pPr algn="just"/>
            <a:r>
              <a:rPr lang="ru-RU" sz="3200" dirty="0"/>
              <a:t>Если бы расстояние от гена </a:t>
            </a:r>
            <a:r>
              <a:rPr lang="ru-RU" sz="3200" b="1" dirty="0"/>
              <a:t>А</a:t>
            </a:r>
            <a:r>
              <a:rPr lang="ru-RU" sz="3200" dirty="0"/>
              <a:t> до гена </a:t>
            </a:r>
            <a:r>
              <a:rPr lang="ru-RU" sz="3200" b="1" dirty="0"/>
              <a:t>С</a:t>
            </a:r>
            <a:r>
              <a:rPr lang="ru-RU" sz="3200" dirty="0"/>
              <a:t> равнялось разности расстояний между парами генов </a:t>
            </a:r>
            <a:r>
              <a:rPr lang="ru-RU" sz="3200" b="1" dirty="0"/>
              <a:t>АВ</a:t>
            </a:r>
            <a:r>
              <a:rPr lang="ru-RU" sz="3200" dirty="0"/>
              <a:t> и </a:t>
            </a:r>
            <a:r>
              <a:rPr lang="ru-RU" sz="3200" b="1" dirty="0"/>
              <a:t>ВС</a:t>
            </a:r>
            <a:r>
              <a:rPr lang="ru-RU" sz="3200" dirty="0"/>
              <a:t> (4,5 = 7,4 – 2,9), то гены располагались бы в следующей последовательности: </a:t>
            </a:r>
            <a:r>
              <a:rPr lang="ru-RU" sz="3200" b="1" dirty="0"/>
              <a:t>А С В</a:t>
            </a:r>
            <a:r>
              <a:rPr lang="ru-RU" sz="3200" dirty="0"/>
              <a:t>. И в этом случае расстояние между крайними генами было бы равно сумме расстояний между промежуточными: </a:t>
            </a:r>
            <a:r>
              <a:rPr lang="ru-RU" sz="3200" b="1" dirty="0"/>
              <a:t>АВ</a:t>
            </a:r>
            <a:r>
              <a:rPr lang="ru-RU" sz="3200" dirty="0"/>
              <a:t> = </a:t>
            </a:r>
            <a:r>
              <a:rPr lang="ru-RU" sz="3200" b="1" dirty="0"/>
              <a:t>АС</a:t>
            </a:r>
            <a:r>
              <a:rPr lang="ru-RU" sz="3200" dirty="0"/>
              <a:t> + </a:t>
            </a:r>
            <a:r>
              <a:rPr lang="ru-RU" sz="3200" b="1" dirty="0"/>
              <a:t>СВ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6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Правила оформления генетических задач на ЕГЭ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4435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935" y="324465"/>
            <a:ext cx="11269556" cy="615946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dirty="0" smtClean="0"/>
              <a:t>В ответах нужно писать </a:t>
            </a:r>
            <a:r>
              <a:rPr lang="ru-RU" dirty="0" smtClean="0">
                <a:solidFill>
                  <a:srgbClr val="FF0000"/>
                </a:solidFill>
              </a:rPr>
              <a:t>максимум информации</a:t>
            </a:r>
            <a:r>
              <a:rPr lang="ru-RU" dirty="0" smtClean="0"/>
              <a:t>. Даже если просят найти только соотношение в потомстве по генотипу, нужно написать еще и соотношение по фенотипу. Если не просят писать вероятности, все равно пишите.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 Когда выписываете в ответах генотипы родителей, в скобочках обязательно нужно перечислить гаметы каждого.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 Если спрашивают, какой тип (или закон) наследования описан в данной задаче, то нужно отвечать по трем пунктам: 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dirty="0" smtClean="0"/>
              <a:t>Независимое наследование или сцепленное наследование, 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dirty="0" smtClean="0"/>
              <a:t>Аутосомное наследование или сцепленное с полом, 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dirty="0" smtClean="0"/>
              <a:t>Полное доминирование или неполное доминирование.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 Если спрашивают, какой тип скрещивания описан в данной задаче, то нужно отвечать по двум пунктам: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1.Моногибридное скрещивание или </a:t>
            </a:r>
            <a:r>
              <a:rPr lang="ru-RU" dirty="0" err="1" smtClean="0"/>
              <a:t>дигибридное</a:t>
            </a:r>
            <a:r>
              <a:rPr lang="ru-RU" dirty="0" smtClean="0"/>
              <a:t> скрещивание,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2. Анализирующее скрещивание.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0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968" y="235974"/>
            <a:ext cx="11503741" cy="5940989"/>
          </a:xfrm>
        </p:spPr>
        <p:txBody>
          <a:bodyPr>
            <a:normAutofit/>
          </a:bodyPr>
          <a:lstStyle/>
          <a:p>
            <a:r>
              <a:rPr lang="ru-RU" sz="3200" dirty="0"/>
              <a:t>Генотипы нужно писать только печатными буквами: </a:t>
            </a:r>
            <a:r>
              <a:rPr lang="ru-RU" sz="3200" dirty="0" err="1"/>
              <a:t>ааbb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/>
              <a:t> </a:t>
            </a:r>
            <a:r>
              <a:rPr lang="ru-RU" sz="3200" smtClean="0"/>
              <a:t>Над </a:t>
            </a:r>
            <a:r>
              <a:rPr lang="ru-RU" sz="3200" dirty="0"/>
              <a:t>генотипами родителей нужно писать символ пола или фенотип, если пол не ясен. Р: однотонный, длинный ААВВ х полосатый, короткий </a:t>
            </a:r>
            <a:r>
              <a:rPr lang="ru-RU" sz="3200" dirty="0" err="1"/>
              <a:t>ааbb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dirty="0" smtClean="0"/>
              <a:t> </a:t>
            </a:r>
            <a:r>
              <a:rPr lang="ru-RU" sz="3200" dirty="0"/>
              <a:t>Для каждой задачи необходимо составлять схему скрещивания (Р, G и F). А после схемы отдельно выписывать ответы на все вопросы, поставленные в задаче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dirty="0" smtClean="0"/>
              <a:t> </a:t>
            </a:r>
            <a:r>
              <a:rPr lang="ru-RU" sz="3200" dirty="0"/>
              <a:t>Если просят найти вероятность рождения потомков, то ответ можно писать в виде процента (25%) или дроби с числителем и знаменателем (1/4). Так писать нельзя: 0,25 или 1:3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dirty="0"/>
              <a:t> Если задача на сцепленное наследование, то генотипы писать с рисунком хромосом. </a:t>
            </a:r>
          </a:p>
        </p:txBody>
      </p:sp>
    </p:spTree>
    <p:extLst>
      <p:ext uri="{BB962C8B-B14F-4D97-AF65-F5344CB8AC3E}">
        <p14:creationId xmlns:p14="http://schemas.microsoft.com/office/powerpoint/2010/main" val="22936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/>
              <a:t>    Наследование сцепленное с полом</a:t>
            </a:r>
            <a:endParaRPr lang="ru-RU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333767" y="4612943"/>
            <a:ext cx="7751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</a:t>
            </a:r>
            <a:r>
              <a:rPr lang="ru-RU" dirty="0" smtClean="0"/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кроссинговером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5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369" y="245660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955" y="1719618"/>
            <a:ext cx="10940845" cy="513838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Хромосомная теория наследственности: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sz="3200" b="1" dirty="0" smtClean="0"/>
              <a:t>Гены </a:t>
            </a:r>
            <a:r>
              <a:rPr lang="ru-RU" sz="3200" b="1" dirty="0"/>
              <a:t>расположены в хромосомах в линейном порядке</a:t>
            </a:r>
          </a:p>
          <a:p>
            <a:r>
              <a:rPr lang="ru-RU" sz="3200" b="1" dirty="0"/>
              <a:t>Каждый ген занимает в хромосоме определенное место - локус</a:t>
            </a:r>
          </a:p>
          <a:p>
            <a:r>
              <a:rPr lang="ru-RU" sz="3200" b="1" dirty="0"/>
              <a:t>Гены, расположенные в одной хромосоме, образуют группу сцепления</a:t>
            </a:r>
          </a:p>
          <a:p>
            <a:r>
              <a:rPr lang="ru-RU" sz="3200" b="1" dirty="0"/>
              <a:t>Сцепление генов может нарушаться в результате кроссинговера</a:t>
            </a:r>
          </a:p>
          <a:p>
            <a:r>
              <a:rPr lang="ru-RU" sz="3200" b="1" dirty="0"/>
              <a:t>Частота кроссинговера между генами прямо пропорциональна расстоянию между ними</a:t>
            </a:r>
          </a:p>
          <a:p>
            <a:r>
              <a:rPr lang="ru-RU" sz="3200" b="1" dirty="0"/>
              <a:t>Расстояние между генами измеряется в </a:t>
            </a:r>
            <a:r>
              <a:rPr lang="ru-RU" sz="3200" b="1" dirty="0" err="1"/>
              <a:t>морганидах</a:t>
            </a:r>
            <a:r>
              <a:rPr lang="ru-RU" sz="3200" b="1" dirty="0"/>
              <a:t> (1 </a:t>
            </a:r>
            <a:r>
              <a:rPr lang="ru-RU" sz="3200" b="1" dirty="0" err="1"/>
              <a:t>морганида</a:t>
            </a:r>
            <a:r>
              <a:rPr lang="ru-RU" sz="3200" b="1" dirty="0"/>
              <a:t> - 1% кроссинговера)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8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980" y="250722"/>
            <a:ext cx="11400502" cy="5911491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</a:pPr>
            <a:r>
              <a:rPr lang="ru-RU" altLang="ru-RU" sz="3200" b="1" dirty="0" smtClean="0">
                <a:solidFill>
                  <a:srgbClr val="07070D"/>
                </a:solidFill>
              </a:rPr>
              <a:t>Количество </a:t>
            </a:r>
            <a:r>
              <a:rPr lang="ru-RU" altLang="ru-RU" sz="3200" b="1" dirty="0" err="1">
                <a:solidFill>
                  <a:srgbClr val="07070D"/>
                </a:solidFill>
              </a:rPr>
              <a:t>кроссоверных</a:t>
            </a:r>
            <a:r>
              <a:rPr lang="ru-RU" altLang="ru-RU" sz="3200" b="1" dirty="0">
                <a:solidFill>
                  <a:srgbClr val="07070D"/>
                </a:solidFill>
              </a:rPr>
              <a:t> гамет прямо </a:t>
            </a:r>
            <a:r>
              <a:rPr lang="ru-RU" altLang="ru-RU" sz="3200" b="1" dirty="0" smtClean="0">
                <a:solidFill>
                  <a:srgbClr val="07070D"/>
                </a:solidFill>
              </a:rPr>
              <a:t>пропорционально</a:t>
            </a:r>
            <a:r>
              <a:rPr lang="en-US" altLang="ru-RU" sz="3200" b="1" dirty="0" smtClean="0">
                <a:solidFill>
                  <a:srgbClr val="07070D"/>
                </a:solidFill>
              </a:rPr>
              <a:t> </a:t>
            </a:r>
            <a:r>
              <a:rPr lang="ru-RU" altLang="ru-RU" sz="3200" b="1" dirty="0" smtClean="0">
                <a:solidFill>
                  <a:srgbClr val="07070D"/>
                </a:solidFill>
              </a:rPr>
              <a:t>вероятности</a:t>
            </a:r>
            <a:r>
              <a:rPr lang="en-US" altLang="ru-RU" sz="3200" b="1" dirty="0" smtClean="0">
                <a:solidFill>
                  <a:srgbClr val="07070D"/>
                </a:solidFill>
              </a:rPr>
              <a:t> </a:t>
            </a:r>
            <a:r>
              <a:rPr lang="ru-RU" altLang="ru-RU" sz="3200" b="1" dirty="0" smtClean="0">
                <a:solidFill>
                  <a:srgbClr val="07070D"/>
                </a:solidFill>
              </a:rPr>
              <a:t>кроссинговера</a:t>
            </a:r>
            <a:r>
              <a:rPr lang="ru-RU" altLang="ru-RU" sz="3200" b="1" dirty="0">
                <a:solidFill>
                  <a:srgbClr val="07070D"/>
                </a:solidFill>
              </a:rPr>
              <a:t>, а следовательно, расстоянию между генами. Это расстояние измеряется в </a:t>
            </a:r>
            <a:r>
              <a:rPr lang="ru-RU" altLang="ru-RU" sz="3200" b="1" dirty="0" err="1">
                <a:solidFill>
                  <a:srgbClr val="07070D"/>
                </a:solidFill>
              </a:rPr>
              <a:t>морганидах</a:t>
            </a:r>
            <a:r>
              <a:rPr lang="ru-RU" altLang="ru-RU" sz="3200" b="1" dirty="0">
                <a:solidFill>
                  <a:srgbClr val="07070D"/>
                </a:solidFill>
              </a:rPr>
              <a:t> (М) или % кроссинговера (1М=1% </a:t>
            </a:r>
            <a:r>
              <a:rPr lang="ru-RU" altLang="ru-RU" sz="3200" b="1" dirty="0" err="1">
                <a:solidFill>
                  <a:srgbClr val="07070D"/>
                </a:solidFill>
              </a:rPr>
              <a:t>кр</a:t>
            </a:r>
            <a:r>
              <a:rPr lang="ru-RU" altLang="ru-RU" sz="3200" b="1" dirty="0">
                <a:solidFill>
                  <a:srgbClr val="07070D"/>
                </a:solidFill>
              </a:rPr>
              <a:t>.) и определяется по формуле                             </a:t>
            </a:r>
          </a:p>
          <a:p>
            <a:pPr marL="609600" indent="-609600">
              <a:buFontTx/>
              <a:buNone/>
            </a:pPr>
            <a:r>
              <a:rPr lang="ru-RU" altLang="ru-RU" sz="3200" b="1" dirty="0">
                <a:solidFill>
                  <a:srgbClr val="07070D"/>
                </a:solidFill>
              </a:rPr>
              <a:t>Где Х – расстояние между генами (М),</a:t>
            </a:r>
          </a:p>
          <a:p>
            <a:pPr marL="609600" indent="-609600">
              <a:buFontTx/>
              <a:buNone/>
            </a:pPr>
            <a:r>
              <a:rPr lang="ru-RU" altLang="ru-RU" sz="3200" b="1" dirty="0">
                <a:solidFill>
                  <a:srgbClr val="07070D"/>
                </a:solidFill>
              </a:rPr>
              <a:t>а и с – число </a:t>
            </a:r>
            <a:r>
              <a:rPr lang="ru-RU" altLang="ru-RU" sz="3200" b="1" dirty="0" err="1">
                <a:solidFill>
                  <a:srgbClr val="07070D"/>
                </a:solidFill>
              </a:rPr>
              <a:t>кроссоверных</a:t>
            </a:r>
            <a:r>
              <a:rPr lang="ru-RU" altLang="ru-RU" sz="3200" b="1" dirty="0">
                <a:solidFill>
                  <a:srgbClr val="07070D"/>
                </a:solidFill>
              </a:rPr>
              <a:t> особей, </a:t>
            </a:r>
          </a:p>
          <a:p>
            <a:pPr marL="609600" indent="-609600">
              <a:buFontTx/>
              <a:buNone/>
            </a:pPr>
            <a:r>
              <a:rPr lang="en-US" altLang="ru-RU" sz="3200" b="1" dirty="0">
                <a:solidFill>
                  <a:srgbClr val="07070D"/>
                </a:solidFill>
              </a:rPr>
              <a:t>n – </a:t>
            </a:r>
            <a:r>
              <a:rPr lang="ru-RU" altLang="ru-RU" sz="3200" b="1" dirty="0">
                <a:solidFill>
                  <a:srgbClr val="07070D"/>
                </a:solidFill>
              </a:rPr>
              <a:t>общее число особей в </a:t>
            </a:r>
            <a:r>
              <a:rPr lang="en-US" altLang="ru-RU" sz="3200" b="1" dirty="0">
                <a:solidFill>
                  <a:srgbClr val="07070D"/>
                </a:solidFill>
              </a:rPr>
              <a:t>F</a:t>
            </a:r>
          </a:p>
          <a:p>
            <a:pPr marL="609600" indent="-609600">
              <a:buFontTx/>
              <a:buNone/>
            </a:pPr>
            <a:r>
              <a:rPr lang="ru-RU" altLang="ru-RU" sz="3200" b="1" dirty="0">
                <a:solidFill>
                  <a:srgbClr val="07070D"/>
                </a:solidFill>
              </a:rPr>
              <a:t>Т.е. вероятность каждой рекомбинации </a:t>
            </a:r>
            <a:r>
              <a:rPr lang="ru-RU" altLang="ru-RU" sz="3200" b="1" dirty="0" smtClean="0">
                <a:solidFill>
                  <a:srgbClr val="07070D"/>
                </a:solidFill>
              </a:rPr>
              <a:t>–</a:t>
            </a:r>
            <a:r>
              <a:rPr lang="en-US" altLang="ru-RU" sz="3200" b="1" dirty="0" smtClean="0">
                <a:solidFill>
                  <a:srgbClr val="07070D"/>
                </a:solidFill>
              </a:rPr>
              <a:t> </a:t>
            </a:r>
            <a:r>
              <a:rPr lang="ru-RU" altLang="ru-RU" sz="3200" b="1" dirty="0" smtClean="0">
                <a:solidFill>
                  <a:srgbClr val="07070D"/>
                </a:solidFill>
              </a:rPr>
              <a:t>это </a:t>
            </a:r>
            <a:r>
              <a:rPr lang="ru-RU" altLang="ru-RU" sz="3200" b="1" dirty="0">
                <a:solidFill>
                  <a:srgbClr val="07070D"/>
                </a:solidFill>
              </a:rPr>
              <a:t>расстояние между генами (в М, % </a:t>
            </a:r>
            <a:r>
              <a:rPr lang="ru-RU" altLang="ru-RU" sz="3200" b="1" dirty="0" err="1">
                <a:solidFill>
                  <a:srgbClr val="07070D"/>
                </a:solidFill>
              </a:rPr>
              <a:t>кр</a:t>
            </a:r>
            <a:r>
              <a:rPr lang="ru-RU" altLang="ru-RU" sz="3200" b="1" dirty="0">
                <a:solidFill>
                  <a:srgbClr val="07070D"/>
                </a:solidFill>
              </a:rPr>
              <a:t>.), деленное на число </a:t>
            </a:r>
            <a:r>
              <a:rPr lang="ru-RU" altLang="ru-RU" sz="3200" b="1" dirty="0" err="1">
                <a:solidFill>
                  <a:srgbClr val="07070D"/>
                </a:solidFill>
              </a:rPr>
              <a:t>кроссоверных</a:t>
            </a:r>
            <a:r>
              <a:rPr lang="ru-RU" altLang="ru-RU" sz="3200" b="1" dirty="0">
                <a:solidFill>
                  <a:srgbClr val="07070D"/>
                </a:solidFill>
              </a:rPr>
              <a:t> гамет. Результат в </a:t>
            </a:r>
            <a:r>
              <a:rPr lang="ru-RU" altLang="ru-RU" sz="3200" b="1" dirty="0" smtClean="0">
                <a:solidFill>
                  <a:srgbClr val="07070D"/>
                </a:solidFill>
              </a:rPr>
              <a:t>%.</a:t>
            </a:r>
            <a:endParaRPr lang="en-US" altLang="ru-RU" sz="3200" b="1" dirty="0" smtClean="0">
              <a:solidFill>
                <a:srgbClr val="07070D"/>
              </a:solidFill>
            </a:endParaRPr>
          </a:p>
          <a:p>
            <a:pPr marL="609600" indent="-609600">
              <a:buFontTx/>
              <a:buNone/>
            </a:pPr>
            <a:endParaRPr lang="en-US" altLang="ru-RU" dirty="0">
              <a:solidFill>
                <a:srgbClr val="07070D"/>
              </a:solidFill>
            </a:endParaRPr>
          </a:p>
          <a:p>
            <a:pPr marL="609600" indent="-609600">
              <a:buFontTx/>
              <a:buNone/>
            </a:pPr>
            <a:endParaRPr lang="ru-RU" altLang="ru-RU" dirty="0">
              <a:solidFill>
                <a:srgbClr val="07070D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Object 16"/>
          <p:cNvGraphicFramePr>
            <a:graphicFrameLocks noChangeAspect="1"/>
          </p:cNvGraphicFramePr>
          <p:nvPr>
            <p:extLst/>
          </p:nvPr>
        </p:nvGraphicFramePr>
        <p:xfrm>
          <a:off x="7875639" y="5255660"/>
          <a:ext cx="3512384" cy="1172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3" imgW="1079032" imgH="393529" progId="Equation.3">
                  <p:embed/>
                </p:oleObj>
              </mc:Choice>
              <mc:Fallback>
                <p:oleObj name="Формула" r:id="rId3" imgW="1079032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5639" y="5255660"/>
                        <a:ext cx="3512384" cy="1172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9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олное и неполное сцепление генов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8500" y="2096294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f.ppt-online.org/files1/slide/m/mFSBgTLoKv2QY6etnkR4DubrsUHjhONf8wZ3MyicA/slide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92" y="-7808"/>
            <a:ext cx="10604809" cy="630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804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426</Words>
  <Application>Microsoft Office PowerPoint</Application>
  <PresentationFormat>Широкоэкранный</PresentationFormat>
  <Paragraphs>46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Batang</vt:lpstr>
      <vt:lpstr>Calibri</vt:lpstr>
      <vt:lpstr>Calibri Light</vt:lpstr>
      <vt:lpstr>Times New Roman</vt:lpstr>
      <vt:lpstr>Тема Office</vt:lpstr>
      <vt:lpstr>Формула</vt:lpstr>
      <vt:lpstr>   Задание 28.  Генетические задачи (сцепленное наследование, сцепленное с полом наследование)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Генетические задачи</dc:title>
  <dc:creator>авьшт</dc:creator>
  <cp:lastModifiedBy>Пользователь</cp:lastModifiedBy>
  <cp:revision>47</cp:revision>
  <dcterms:created xsi:type="dcterms:W3CDTF">2020-03-08T16:47:07Z</dcterms:created>
  <dcterms:modified xsi:type="dcterms:W3CDTF">2021-03-30T14:13:38Z</dcterms:modified>
</cp:coreProperties>
</file>