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9" r:id="rId14"/>
    <p:sldId id="270" r:id="rId15"/>
    <p:sldId id="267" r:id="rId16"/>
    <p:sldId id="271" r:id="rId1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0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2987F-C2F6-4131-B6BB-6744D1C8C3C3}" type="datetimeFigureOut">
              <a:rPr lang="ru-RU" smtClean="0"/>
              <a:t>22.05.2024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B411E-AA5E-4CCC-8411-D936C0C108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39508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2987F-C2F6-4131-B6BB-6744D1C8C3C3}" type="datetimeFigureOut">
              <a:rPr lang="ru-RU" smtClean="0"/>
              <a:t>22.05.2024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B411E-AA5E-4CCC-8411-D936C0C108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67935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2987F-C2F6-4131-B6BB-6744D1C8C3C3}" type="datetimeFigureOut">
              <a:rPr lang="ru-RU" smtClean="0"/>
              <a:t>22.05.2024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B411E-AA5E-4CCC-8411-D936C0C108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66257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2987F-C2F6-4131-B6BB-6744D1C8C3C3}" type="datetimeFigureOut">
              <a:rPr lang="ru-RU" smtClean="0"/>
              <a:t>22.05.2024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B411E-AA5E-4CCC-8411-D936C0C108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31831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2987F-C2F6-4131-B6BB-6744D1C8C3C3}" type="datetimeFigureOut">
              <a:rPr lang="ru-RU" smtClean="0"/>
              <a:t>22.05.2024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B411E-AA5E-4CCC-8411-D936C0C108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85151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2987F-C2F6-4131-B6BB-6744D1C8C3C3}" type="datetimeFigureOut">
              <a:rPr lang="ru-RU" smtClean="0"/>
              <a:t>22.05.2024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B411E-AA5E-4CCC-8411-D936C0C108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65778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2987F-C2F6-4131-B6BB-6744D1C8C3C3}" type="datetimeFigureOut">
              <a:rPr lang="ru-RU" smtClean="0"/>
              <a:t>22.05.2024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B411E-AA5E-4CCC-8411-D936C0C108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68513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2987F-C2F6-4131-B6BB-6744D1C8C3C3}" type="datetimeFigureOut">
              <a:rPr lang="ru-RU" smtClean="0"/>
              <a:t>22.05.2024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B411E-AA5E-4CCC-8411-D936C0C108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08802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2987F-C2F6-4131-B6BB-6744D1C8C3C3}" type="datetimeFigureOut">
              <a:rPr lang="ru-RU" smtClean="0"/>
              <a:t>22.05.2024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B411E-AA5E-4CCC-8411-D936C0C108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1121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2987F-C2F6-4131-B6BB-6744D1C8C3C3}" type="datetimeFigureOut">
              <a:rPr lang="ru-RU" smtClean="0"/>
              <a:t>22.05.2024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B411E-AA5E-4CCC-8411-D936C0C108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93284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2987F-C2F6-4131-B6BB-6744D1C8C3C3}" type="datetimeFigureOut">
              <a:rPr lang="ru-RU" smtClean="0"/>
              <a:t>22.05.2024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B411E-AA5E-4CCC-8411-D936C0C108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33261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72987F-C2F6-4131-B6BB-6744D1C8C3C3}" type="datetimeFigureOut">
              <a:rPr lang="ru-RU" smtClean="0"/>
              <a:t>22.05.2024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6B411E-AA5E-4CCC-8411-D936C0C108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2201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5" r:id="rId1"/>
    <p:sldLayoutId id="2147483776" r:id="rId2"/>
    <p:sldLayoutId id="2147483777" r:id="rId3"/>
    <p:sldLayoutId id="2147483778" r:id="rId4"/>
    <p:sldLayoutId id="2147483779" r:id="rId5"/>
    <p:sldLayoutId id="2147483780" r:id="rId6"/>
    <p:sldLayoutId id="2147483781" r:id="rId7"/>
    <p:sldLayoutId id="2147483782" r:id="rId8"/>
    <p:sldLayoutId id="2147483783" r:id="rId9"/>
    <p:sldLayoutId id="2147483784" r:id="rId10"/>
    <p:sldLayoutId id="214748378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3c392d97-5470-4c7d-833e-2196b1b0b94f.filesusr.com/ugd/61b0e5_4bf3fd9f314744749f373344adea9562.docx?dn=%D0%A1%D0%BE%D0%B3%D0%BB%D0%B0%D1%81%D0%B8%D0%B5%20%D0%BD%D0%B0%20%D0%BE%D0%B1%D1%80%D0%B0%D0%B1%D0%BE%D1%82%D0%BA%D1%83%20%D0%9F%D0%94%D0%9D%20%D1%81%D0%BE%D0%B2%D0%B5%D1%80%D1%88%D0%B5%D0%BD%D0%BD%D0%BE%D0%BB%D0%B5%D1%82%D0%BD" TargetMode="External"/><Relationship Id="rId3" Type="http://schemas.openxmlformats.org/officeDocument/2006/relationships/hyperlink" Target="https://avroracenter.com/wp-content/uploads/2020/10/e32eef48-17f8-4c9d-81cf-dbfbf8adab63.pdf" TargetMode="External"/><Relationship Id="rId7" Type="http://schemas.openxmlformats.org/officeDocument/2006/relationships/hyperlink" Target="https://avroracenter.com/wp-content/uploads/2020/10/%D0%A2%D1%80%D0%B5%D0%B1%D0%BE%D0%B2%D0%B0%D0%BD%D0%B8%D1%8F-%D0%A0%D0%AD-22-23.pdf" TargetMode="External"/><Relationship Id="rId2" Type="http://schemas.openxmlformats.org/officeDocument/2006/relationships/hyperlink" Target="https://avroracenter.com/wp-content/uploads/2020/10/20.10.2022-N-26.42.-%D0%9F%D1%80%D0%B8%D0%BA%D0%B0%D0%B7-%D0%BE-%D0%BF%D1%80%D0%BE%D0%B2%D0%B5%D0%B4%D0%B5%D0%BD%D0%B8%D0%B8-%D0%9C%D0%AD-%D0%92%D1%81%D0%9E%D0%A8-2022-2023-1-2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avroracenter.com/wp-content/uploads/2020/10/%D0%9F%D1%80%D0%B8%D0%BA%D0%B0%D0%B7-3037-%D0%BE%D1%82-27.12.2023-%D0%9E-%D0%BF%D1%80%D0%BE%D0%B2%D0%B5%D0%B4%D0%B5%D0%BD%D0%B8%D0%B8-%D0%A0%D0%AD-%D0%92%D1%81%D0%9E%D0%A8.pdf" TargetMode="External"/><Relationship Id="rId11" Type="http://schemas.openxmlformats.org/officeDocument/2006/relationships/image" Target="../media/image2.png"/><Relationship Id="rId5" Type="http://schemas.openxmlformats.org/officeDocument/2006/relationships/hyperlink" Target="https://avroracenter.com/wp-content/uploads/2020/10/%D0%9F%D1%80%D0%B8%D0%BA%D0%B0%D0%B7_%E2%84%96804_%D0%BE%D1%82_30_10_2023_%D1%81%D1%80%D0%BE%D0%BA%D0%B8_%D0%BF%D1%80%D0%BE%D0%B2%D0%B5%D0%B4%D0%B5%D0%BD%D0%B8%D1%8F_%D0%A0%D0%AD_%D0%92%D1%81%D0%9E%D0%A8_2023_24.pdf" TargetMode="External"/><Relationship Id="rId10" Type="http://schemas.openxmlformats.org/officeDocument/2006/relationships/hyperlink" Target="https://avroracenter.com/wp-content/uploads/2020/10/%D0%97%D0%B0%D1%8F%D0%B2%D0%BB%D0%B5%D0%BD%D0%B8%D0%B5-5.docx" TargetMode="External"/><Relationship Id="rId4" Type="http://schemas.openxmlformats.org/officeDocument/2006/relationships/hyperlink" Target="https://avroracenter.com/wp-content/uploads/2020/10/%D0%9F%D1%80%D0%B8%D0%BA%D0%B0%D0%B7-%E2%84%96898-%D0%BE%D1%82-10.10.22_%D1%81%D1%80%D0%BE%D0%BA%D0%B8-%D0%A0%D0%AD-%D0%92%D1%81%D0%9E%D0%A8-2022-23-%D1%83%D1%87.%D0%B3..pdf" TargetMode="External"/><Relationship Id="rId9" Type="http://schemas.openxmlformats.org/officeDocument/2006/relationships/hyperlink" Target="https://3c392d97-5470-4c7d-833e-2196b1b0b94f.filesusr.com/ugd/61b0e5_0a6bcffb69e1403d812d8d1a91c1d368.docx?dn=%D0%A1%D0%BE%D0%B3%D0%BB%D0%B0%D1%81%D0%B8%D0%B5%20%D0%BD%D0%B0%20%D0%BE%D0%B1%D1%80%D0%B0%D0%B1%D0%BE%D1%82%D0%BA%D1%83%20%D0%9F%D0%94%D0%9D%20%D1%80%D0%BE%D0%B4%D0%B8%D1%82%D0%B5%D0%BB%D0%B8%20%D0%BD%D0%B5%D1%81%D0%BE%D0%B2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8262" y="2971800"/>
            <a:ext cx="11614638" cy="2108395"/>
          </a:xfrm>
        </p:spPr>
        <p:txBody>
          <a:bodyPr>
            <a:noAutofit/>
          </a:bodyPr>
          <a:lstStyle/>
          <a:p>
            <a:pPr algn="ctr"/>
            <a:r>
              <a:rPr lang="ru-RU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итогов проведения </a:t>
            </a:r>
            <a:br>
              <a:rPr lang="ru-RU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Всероссийской </a:t>
            </a:r>
            <a:r>
              <a:rPr lang="ru-RU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олимпиады школьников </a:t>
            </a:r>
            <a:r>
              <a:rPr lang="ru-RU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2023-2024 учебном </a:t>
            </a:r>
            <a:r>
              <a:rPr lang="ru-RU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году</a:t>
            </a:r>
            <a:endParaRPr lang="ru-RU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918" y="703385"/>
            <a:ext cx="4677505" cy="16265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73338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03584" y="365125"/>
            <a:ext cx="9050215" cy="1325563"/>
          </a:xfrm>
        </p:spPr>
        <p:txBody>
          <a:bodyPr>
            <a:normAutofit/>
          </a:bodyPr>
          <a:lstStyle/>
          <a:p>
            <a:pPr algn="ctr"/>
            <a:r>
              <a:rPr lang="ru-RU" altLang="ru-RU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Количество победителей и призеров МЭ ВсОШ </a:t>
            </a:r>
            <a:r>
              <a:rPr lang="ru-RU" altLang="ru-RU" sz="28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28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8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altLang="ru-RU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разрезе </a:t>
            </a:r>
            <a:r>
              <a:rPr lang="ru-RU" altLang="ru-RU" sz="28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школ</a:t>
            </a:r>
            <a:r>
              <a:rPr kumimoji="0" lang="ru-RU" alt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ru-RU" alt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lang="ru-RU" sz="28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52432413"/>
              </p:ext>
            </p:extLst>
          </p:nvPr>
        </p:nvGraphicFramePr>
        <p:xfrm>
          <a:off x="1169376" y="1846390"/>
          <a:ext cx="10023231" cy="375430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76090">
                  <a:extLst>
                    <a:ext uri="{9D8B030D-6E8A-4147-A177-3AD203B41FA5}">
                      <a16:colId xmlns:a16="http://schemas.microsoft.com/office/drawing/2014/main" xmlns="" val="3365046632"/>
                    </a:ext>
                  </a:extLst>
                </a:gridCol>
                <a:gridCol w="2338550">
                  <a:extLst>
                    <a:ext uri="{9D8B030D-6E8A-4147-A177-3AD203B41FA5}">
                      <a16:colId xmlns:a16="http://schemas.microsoft.com/office/drawing/2014/main" xmlns="" val="2254798463"/>
                    </a:ext>
                  </a:extLst>
                </a:gridCol>
                <a:gridCol w="1803607">
                  <a:extLst>
                    <a:ext uri="{9D8B030D-6E8A-4147-A177-3AD203B41FA5}">
                      <a16:colId xmlns:a16="http://schemas.microsoft.com/office/drawing/2014/main" xmlns="" val="2757209914"/>
                    </a:ext>
                  </a:extLst>
                </a:gridCol>
                <a:gridCol w="1366654">
                  <a:extLst>
                    <a:ext uri="{9D8B030D-6E8A-4147-A177-3AD203B41FA5}">
                      <a16:colId xmlns:a16="http://schemas.microsoft.com/office/drawing/2014/main" xmlns="" val="1520321371"/>
                    </a:ext>
                  </a:extLst>
                </a:gridCol>
                <a:gridCol w="1984718">
                  <a:extLst>
                    <a:ext uri="{9D8B030D-6E8A-4147-A177-3AD203B41FA5}">
                      <a16:colId xmlns:a16="http://schemas.microsoft.com/office/drawing/2014/main" xmlns="" val="3818926880"/>
                    </a:ext>
                  </a:extLst>
                </a:gridCol>
                <a:gridCol w="1553612">
                  <a:extLst>
                    <a:ext uri="{9D8B030D-6E8A-4147-A177-3AD203B41FA5}">
                      <a16:colId xmlns:a16="http://schemas.microsoft.com/office/drawing/2014/main" xmlns="" val="3729115021"/>
                    </a:ext>
                  </a:extLst>
                </a:gridCol>
              </a:tblGrid>
              <a:tr h="6257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п/п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ОУ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(чел)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п/п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ОУ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(чел)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410093058"/>
                  </a:ext>
                </a:extLst>
              </a:tr>
              <a:tr h="3128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Золотоношка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Николаевка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604521468"/>
                  </a:ext>
                </a:extLst>
              </a:tr>
              <a:tr h="3128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Константиноградовка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Новая Отрадовка</a:t>
                      </a:r>
                      <a:endParaRPr lang="ru-RU" sz="14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4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890647102"/>
                  </a:ext>
                </a:extLst>
              </a:tr>
              <a:tr h="3128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Новофедоровское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Новое Барятино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521481135"/>
                  </a:ext>
                </a:extLst>
              </a:tr>
              <a:tr h="3128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Чуртан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Октябрьское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890756955"/>
                  </a:ext>
                </a:extLst>
              </a:tr>
              <a:tr h="3128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Алатана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Первомайское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793177273"/>
                  </a:ext>
                </a:extLst>
              </a:tr>
              <a:tr h="3128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Бельское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Рощинский</a:t>
                      </a:r>
                      <a:endParaRPr lang="ru-RU" sz="14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14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836790980"/>
                  </a:ext>
                </a:extLst>
              </a:tr>
              <a:tr h="3128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Большой Куганак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Тюрюшля</a:t>
                      </a:r>
                      <a:endParaRPr lang="ru-RU" sz="14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4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376781153"/>
                  </a:ext>
                </a:extLst>
              </a:tr>
              <a:tr h="3128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Буриказганово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Ишпарсово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812483413"/>
                  </a:ext>
                </a:extLst>
              </a:tr>
              <a:tr h="3128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Васильевка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Новое Барятино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845464442"/>
                  </a:ext>
                </a:extLst>
              </a:tr>
              <a:tr h="3128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Верхние Услы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Талачево</a:t>
                      </a:r>
                      <a:endParaRPr lang="ru-RU" sz="14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4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129959404"/>
                  </a:ext>
                </a:extLst>
              </a:tr>
            </a:tbl>
          </a:graphicData>
        </a:graphic>
      </p:graphicFrame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5226"/>
          <a:stretch/>
        </p:blipFill>
        <p:spPr>
          <a:xfrm>
            <a:off x="323852" y="365125"/>
            <a:ext cx="1204542" cy="1204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65734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60222575"/>
              </p:ext>
            </p:extLst>
          </p:nvPr>
        </p:nvGraphicFramePr>
        <p:xfrm>
          <a:off x="1528393" y="1389182"/>
          <a:ext cx="9418029" cy="498814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95001">
                  <a:extLst>
                    <a:ext uri="{9D8B030D-6E8A-4147-A177-3AD203B41FA5}">
                      <a16:colId xmlns:a16="http://schemas.microsoft.com/office/drawing/2014/main" xmlns="" val="2031099773"/>
                    </a:ext>
                  </a:extLst>
                </a:gridCol>
                <a:gridCol w="2382830">
                  <a:extLst>
                    <a:ext uri="{9D8B030D-6E8A-4147-A177-3AD203B41FA5}">
                      <a16:colId xmlns:a16="http://schemas.microsoft.com/office/drawing/2014/main" xmlns="" val="3956696532"/>
                    </a:ext>
                  </a:extLst>
                </a:gridCol>
                <a:gridCol w="1809076">
                  <a:extLst>
                    <a:ext uri="{9D8B030D-6E8A-4147-A177-3AD203B41FA5}">
                      <a16:colId xmlns:a16="http://schemas.microsoft.com/office/drawing/2014/main" xmlns="" val="448926470"/>
                    </a:ext>
                  </a:extLst>
                </a:gridCol>
                <a:gridCol w="2831122">
                  <a:extLst>
                    <a:ext uri="{9D8B030D-6E8A-4147-A177-3AD203B41FA5}">
                      <a16:colId xmlns:a16="http://schemas.microsoft.com/office/drawing/2014/main" xmlns="" val="751486435"/>
                    </a:ext>
                  </a:extLst>
                </a:gridCol>
              </a:tblGrid>
              <a:tr h="12309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Предмет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победителей и призеров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каждому предмету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(общее кол-во участников )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от общего количества участников 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Приглашение на РЭ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099501963"/>
                  </a:ext>
                </a:extLst>
              </a:tr>
              <a:tr h="2191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Английский язык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(33)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3%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89488749"/>
                  </a:ext>
                </a:extLst>
              </a:tr>
              <a:tr h="2191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Биология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(22)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9,5%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050158323"/>
                  </a:ext>
                </a:extLst>
              </a:tr>
              <a:tr h="2191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География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(29)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10,3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473676115"/>
                  </a:ext>
                </a:extLst>
              </a:tr>
              <a:tr h="2191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Информатика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(4)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50%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778958718"/>
                  </a:ext>
                </a:extLst>
              </a:tr>
              <a:tr h="2191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История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(71)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1,4%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47338441"/>
                  </a:ext>
                </a:extLst>
              </a:tr>
              <a:tr h="2191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Литература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 (61)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14,7%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574231005"/>
                  </a:ext>
                </a:extLst>
              </a:tr>
              <a:tr h="2191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Математика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(43)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2,3%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453083182"/>
                  </a:ext>
                </a:extLst>
              </a:tr>
              <a:tr h="2191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Немецкий язык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(8)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12,5%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850885423"/>
                  </a:ext>
                </a:extLst>
              </a:tr>
              <a:tr h="2191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ОБЖ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 (62)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25,8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4250755872"/>
                  </a:ext>
                </a:extLst>
              </a:tr>
              <a:tr h="4520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Обществознание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(76)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10,5%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1 - По ходатайству отдела образования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084612747"/>
                  </a:ext>
                </a:extLst>
              </a:tr>
              <a:tr h="2191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Технология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(15)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33,3%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512671779"/>
                  </a:ext>
                </a:extLst>
              </a:tr>
              <a:tr h="2191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ФК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 (76)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32,8%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158632471"/>
                  </a:ext>
                </a:extLst>
              </a:tr>
              <a:tr h="2191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Экология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(29)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3,4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325551021"/>
                  </a:ext>
                </a:extLst>
              </a:tr>
              <a:tr h="32212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Экономика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(22)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9%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+1 (призер прошлого года)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874773350"/>
                  </a:ext>
                </a:extLst>
              </a:tr>
            </a:tbl>
          </a:graphicData>
        </a:graphic>
      </p:graphicFrame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5226"/>
          <a:stretch/>
        </p:blipFill>
        <p:spPr>
          <a:xfrm>
            <a:off x="323852" y="365125"/>
            <a:ext cx="1204542" cy="1204544"/>
          </a:xfrm>
          <a:prstGeom prst="rect">
            <a:avLst/>
          </a:prstGeom>
        </p:spPr>
      </p:pic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2066191" y="365125"/>
            <a:ext cx="9616735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Количество победителей и призеров по каждому предмету</a:t>
            </a:r>
            <a:endParaRPr kumimoji="0" lang="ru-RU" alt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07804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68629332"/>
              </p:ext>
            </p:extLst>
          </p:nvPr>
        </p:nvGraphicFramePr>
        <p:xfrm>
          <a:off x="1450731" y="1978272"/>
          <a:ext cx="9143998" cy="33339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57127">
                  <a:extLst>
                    <a:ext uri="{9D8B030D-6E8A-4147-A177-3AD203B41FA5}">
                      <a16:colId xmlns:a16="http://schemas.microsoft.com/office/drawing/2014/main" xmlns="" val="685797204"/>
                    </a:ext>
                  </a:extLst>
                </a:gridCol>
                <a:gridCol w="2237194">
                  <a:extLst>
                    <a:ext uri="{9D8B030D-6E8A-4147-A177-3AD203B41FA5}">
                      <a16:colId xmlns:a16="http://schemas.microsoft.com/office/drawing/2014/main" xmlns="" val="797671899"/>
                    </a:ext>
                  </a:extLst>
                </a:gridCol>
                <a:gridCol w="1499709">
                  <a:extLst>
                    <a:ext uri="{9D8B030D-6E8A-4147-A177-3AD203B41FA5}">
                      <a16:colId xmlns:a16="http://schemas.microsoft.com/office/drawing/2014/main" xmlns="" val="1362073426"/>
                    </a:ext>
                  </a:extLst>
                </a:gridCol>
                <a:gridCol w="1961088">
                  <a:extLst>
                    <a:ext uri="{9D8B030D-6E8A-4147-A177-3AD203B41FA5}">
                      <a16:colId xmlns:a16="http://schemas.microsoft.com/office/drawing/2014/main" xmlns="" val="456518191"/>
                    </a:ext>
                  </a:extLst>
                </a:gridCol>
                <a:gridCol w="2188880">
                  <a:extLst>
                    <a:ext uri="{9D8B030D-6E8A-4147-A177-3AD203B41FA5}">
                      <a16:colId xmlns:a16="http://schemas.microsoft.com/office/drawing/2014/main" xmlns="" val="790685889"/>
                    </a:ext>
                  </a:extLst>
                </a:gridCol>
              </a:tblGrid>
              <a:tr h="11026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Учебный год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Число обучающихся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5-11 классы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Число участников РЭ этапа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Число победителей и призеров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победителей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 призеров (%)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276452425"/>
                  </a:ext>
                </a:extLst>
              </a:tr>
              <a:tr h="53271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2019-2020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2633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33%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564988007"/>
                  </a:ext>
                </a:extLst>
              </a:tr>
              <a:tr h="46599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2020-2021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2771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(-1)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11%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2918430184"/>
                  </a:ext>
                </a:extLst>
              </a:tr>
              <a:tr h="43961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2021-2022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2367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(+2)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21%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146827113"/>
                  </a:ext>
                </a:extLst>
              </a:tr>
              <a:tr h="4484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2022-2023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2479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(-3)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9%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92156399"/>
                  </a:ext>
                </a:extLst>
              </a:tr>
              <a:tr h="3445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2023-2024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2632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(+2)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25 %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4053501693"/>
                  </a:ext>
                </a:extLst>
              </a:tr>
            </a:tbl>
          </a:graphicData>
        </a:graphic>
      </p:graphicFrame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2136531" y="450531"/>
            <a:ext cx="7376746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50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Информация о количестве   участников </a:t>
            </a:r>
            <a:endParaRPr lang="ru-RU" altLang="ru-RU" sz="2800" b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РЭ </a:t>
            </a:r>
            <a:r>
              <a:rPr kumimoji="0" lang="ru-RU" altLang="ru-RU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ВсОШ</a:t>
            </a:r>
            <a:r>
              <a:rPr kumimoji="0" lang="ru-RU" alt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за пять лет</a:t>
            </a:r>
            <a:endParaRPr kumimoji="0" lang="ru-RU" alt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 rotWithShape="1"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5226"/>
          <a:stretch/>
        </p:blipFill>
        <p:spPr>
          <a:xfrm>
            <a:off x="323852" y="365125"/>
            <a:ext cx="1204542" cy="1204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22229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64073931"/>
              </p:ext>
            </p:extLst>
          </p:nvPr>
        </p:nvGraphicFramePr>
        <p:xfrm>
          <a:off x="926123" y="1157411"/>
          <a:ext cx="11025555" cy="503220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40826">
                  <a:extLst>
                    <a:ext uri="{9D8B030D-6E8A-4147-A177-3AD203B41FA5}">
                      <a16:colId xmlns:a16="http://schemas.microsoft.com/office/drawing/2014/main" xmlns="" val="3676039814"/>
                    </a:ext>
                  </a:extLst>
                </a:gridCol>
                <a:gridCol w="3423797">
                  <a:extLst>
                    <a:ext uri="{9D8B030D-6E8A-4147-A177-3AD203B41FA5}">
                      <a16:colId xmlns:a16="http://schemas.microsoft.com/office/drawing/2014/main" xmlns="" val="2261856391"/>
                    </a:ext>
                  </a:extLst>
                </a:gridCol>
                <a:gridCol w="1863969">
                  <a:extLst>
                    <a:ext uri="{9D8B030D-6E8A-4147-A177-3AD203B41FA5}">
                      <a16:colId xmlns:a16="http://schemas.microsoft.com/office/drawing/2014/main" xmlns="" val="2479196756"/>
                    </a:ext>
                  </a:extLst>
                </a:gridCol>
                <a:gridCol w="2708031">
                  <a:extLst>
                    <a:ext uri="{9D8B030D-6E8A-4147-A177-3AD203B41FA5}">
                      <a16:colId xmlns:a16="http://schemas.microsoft.com/office/drawing/2014/main" xmlns="" val="1317279947"/>
                    </a:ext>
                  </a:extLst>
                </a:gridCol>
                <a:gridCol w="2288932">
                  <a:extLst>
                    <a:ext uri="{9D8B030D-6E8A-4147-A177-3AD203B41FA5}">
                      <a16:colId xmlns:a16="http://schemas.microsoft.com/office/drawing/2014/main" xmlns="" val="1065985930"/>
                    </a:ext>
                  </a:extLst>
                </a:gridCol>
              </a:tblGrid>
              <a:tr h="32232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№/п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552" marR="5255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552" marR="5255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предмет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552" marR="5255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Результат место/кол-во участников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552" marR="5255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руководитель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552" marR="52552" marT="0" marB="0"/>
                </a:tc>
                <a:extLst>
                  <a:ext uri="{0D108BD9-81ED-4DB2-BD59-A6C34878D82A}">
                    <a16:rowId xmlns:a16="http://schemas.microsoft.com/office/drawing/2014/main" xmlns="" val="2060052385"/>
                  </a:ext>
                </a:extLst>
              </a:tr>
              <a:tr h="32232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552" marR="525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Юлбарисову</a:t>
                      </a: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Д., 9 </a:t>
                      </a:r>
                      <a:r>
                        <a:rPr lang="ru-RU" sz="14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кл</a:t>
                      </a: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с. Новая </a:t>
                      </a:r>
                      <a:r>
                        <a:rPr lang="ru-RU" sz="14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Отрадовка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552" marR="5255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Немецкий язык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552" marR="525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6/80 (9-11 класс) </a:t>
                      </a:r>
                      <a:r>
                        <a:rPr lang="ru-RU" sz="14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Призер</a:t>
                      </a:r>
                      <a:endParaRPr lang="ru-RU" sz="14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552" marR="5255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Ахметова Л.Ф.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552" marR="52552" marT="0" marB="0"/>
                </a:tc>
                <a:extLst>
                  <a:ext uri="{0D108BD9-81ED-4DB2-BD59-A6C34878D82A}">
                    <a16:rowId xmlns:a16="http://schemas.microsoft.com/office/drawing/2014/main" xmlns="" val="4088997818"/>
                  </a:ext>
                </a:extLst>
              </a:tr>
              <a:tr h="32232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552" marR="525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Гафарова Э, 9 </a:t>
                      </a:r>
                      <a:r>
                        <a:rPr lang="ru-RU" sz="1400" b="1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кл</a:t>
                      </a: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ru-RU" sz="14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</a:t>
                      </a: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ru-RU" sz="14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Рощинский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552" marR="5255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Английский язык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552" marR="525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89/290 (9-11 класс)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Призер </a:t>
                      </a:r>
                      <a:endParaRPr lang="ru-RU" sz="14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552" marR="5255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Иванова Т.Н.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552" marR="52552" marT="0" marB="0"/>
                </a:tc>
                <a:extLst>
                  <a:ext uri="{0D108BD9-81ED-4DB2-BD59-A6C34878D82A}">
                    <a16:rowId xmlns:a16="http://schemas.microsoft.com/office/drawing/2014/main" xmlns="" val="2728911844"/>
                  </a:ext>
                </a:extLst>
              </a:tr>
              <a:tr h="32232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552" marR="525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Салаватова</a:t>
                      </a: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Д., 10 </a:t>
                      </a:r>
                      <a:r>
                        <a:rPr lang="ru-RU" sz="1400" b="1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кл</a:t>
                      </a: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ru-RU" sz="14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</a:t>
                      </a: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ru-RU" sz="14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Рощинский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552" marR="5255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Экономика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552" marR="525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60/92 (10 класс)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552" marR="5255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Рысаева</a:t>
                      </a: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О.В.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552" marR="52552" marT="0" marB="0"/>
                </a:tc>
                <a:extLst>
                  <a:ext uri="{0D108BD9-81ED-4DB2-BD59-A6C34878D82A}">
                    <a16:rowId xmlns:a16="http://schemas.microsoft.com/office/drawing/2014/main" xmlns="" val="844598876"/>
                  </a:ext>
                </a:extLst>
              </a:tr>
              <a:tr h="32232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552" marR="525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Магафуров А., 9 кл.д.Чуртан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552" marR="5255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Экономика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552" marR="525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121/140 (9 класс)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552" marR="5255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Антонова Т.П.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552" marR="52552" marT="0" marB="0"/>
                </a:tc>
                <a:extLst>
                  <a:ext uri="{0D108BD9-81ED-4DB2-BD59-A6C34878D82A}">
                    <a16:rowId xmlns:a16="http://schemas.microsoft.com/office/drawing/2014/main" xmlns="" val="949549063"/>
                  </a:ext>
                </a:extLst>
              </a:tr>
              <a:tr h="32232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552" marR="525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Биктимерова</a:t>
                      </a: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Д., 9 </a:t>
                      </a:r>
                      <a:r>
                        <a:rPr lang="ru-RU" sz="1400" b="1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кл</a:t>
                      </a: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ru-RU" sz="14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</a:t>
                      </a: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ru-RU" sz="14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Тюрюшля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552" marR="5255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Экология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552" marR="525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87/96 (9 класс)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552" marR="5255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Даутов</a:t>
                      </a: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А.И.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552" marR="52552" marT="0" marB="0"/>
                </a:tc>
                <a:extLst>
                  <a:ext uri="{0D108BD9-81ED-4DB2-BD59-A6C34878D82A}">
                    <a16:rowId xmlns:a16="http://schemas.microsoft.com/office/drawing/2014/main" xmlns="" val="3494539164"/>
                  </a:ext>
                </a:extLst>
              </a:tr>
              <a:tr h="32232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552" marR="525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Идиатуллина</a:t>
                      </a: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С., 9 </a:t>
                      </a:r>
                      <a:r>
                        <a:rPr lang="ru-RU" sz="1400" b="1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кл</a:t>
                      </a: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ru-RU" sz="14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</a:t>
                      </a: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Николаевка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552" marR="5255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Физическая культура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552" marR="5255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121/140 (9-11 класс)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552" marR="5255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Венедиктова</a:t>
                      </a: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О.В.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552" marR="52552" marT="0" marB="0"/>
                </a:tc>
                <a:extLst>
                  <a:ext uri="{0D108BD9-81ED-4DB2-BD59-A6C34878D82A}">
                    <a16:rowId xmlns:a16="http://schemas.microsoft.com/office/drawing/2014/main" xmlns="" val="4066369126"/>
                  </a:ext>
                </a:extLst>
              </a:tr>
              <a:tr h="32232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552" marR="525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Мухаметшина</a:t>
                      </a: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Л., 9 </a:t>
                      </a:r>
                      <a:r>
                        <a:rPr lang="ru-RU" sz="1400" b="1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кл</a:t>
                      </a: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ru-RU" sz="14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</a:t>
                      </a: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ru-RU" sz="14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Талачево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552" marR="5255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Физическая культура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552" marR="5255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10/140(9-11 класс)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Призер</a:t>
                      </a:r>
                      <a:endParaRPr lang="ru-RU" sz="14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552" marR="5255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Мухаметшина</a:t>
                      </a: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М.З.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552" marR="52552" marT="0" marB="0"/>
                </a:tc>
                <a:extLst>
                  <a:ext uri="{0D108BD9-81ED-4DB2-BD59-A6C34878D82A}">
                    <a16:rowId xmlns:a16="http://schemas.microsoft.com/office/drawing/2014/main" xmlns="" val="3440001261"/>
                  </a:ext>
                </a:extLst>
              </a:tr>
              <a:tr h="32232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552" marR="525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Мамедов Э., 9 </a:t>
                      </a:r>
                      <a:r>
                        <a:rPr lang="ru-RU" sz="1400" b="1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кл</a:t>
                      </a: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ru-RU" sz="14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</a:t>
                      </a: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ru-RU" sz="14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Талачево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552" marR="525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Физическая культура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552" marR="5255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108/140 (9-11 класс)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552" marR="5255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Мухаметшина</a:t>
                      </a: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М.З.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552" marR="52552" marT="0" marB="0"/>
                </a:tc>
                <a:extLst>
                  <a:ext uri="{0D108BD9-81ED-4DB2-BD59-A6C34878D82A}">
                    <a16:rowId xmlns:a16="http://schemas.microsoft.com/office/drawing/2014/main" xmlns="" val="867924145"/>
                  </a:ext>
                </a:extLst>
              </a:tr>
              <a:tr h="32232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552" marR="525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Исаева Ю., 9 </a:t>
                      </a:r>
                      <a:r>
                        <a:rPr lang="ru-RU" sz="1400" b="1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кл</a:t>
                      </a: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ru-RU" sz="14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</a:t>
                      </a: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ru-RU" sz="14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Рощинский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552" marR="525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География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552" marR="525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98/100 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552" marR="5255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Зинатуллина</a:t>
                      </a: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Е.Р.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552" marR="52552" marT="0" marB="0"/>
                </a:tc>
                <a:extLst>
                  <a:ext uri="{0D108BD9-81ED-4DB2-BD59-A6C34878D82A}">
                    <a16:rowId xmlns:a16="http://schemas.microsoft.com/office/drawing/2014/main" xmlns="" val="2875643880"/>
                  </a:ext>
                </a:extLst>
              </a:tr>
              <a:tr h="32232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552" marR="525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Ртищев Г., 10 </a:t>
                      </a:r>
                      <a:r>
                        <a:rPr lang="ru-RU" sz="1400" b="1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кл</a:t>
                      </a: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ru-RU" sz="14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</a:t>
                      </a: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ru-RU" sz="14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Рощинский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552" marR="525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География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552" marR="525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104/147 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552" marR="5255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Зинатуллина</a:t>
                      </a: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Е.Р.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552" marR="52552" marT="0" marB="0"/>
                </a:tc>
                <a:extLst>
                  <a:ext uri="{0D108BD9-81ED-4DB2-BD59-A6C34878D82A}">
                    <a16:rowId xmlns:a16="http://schemas.microsoft.com/office/drawing/2014/main" xmlns="" val="2954241053"/>
                  </a:ext>
                </a:extLst>
              </a:tr>
              <a:tr h="48348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552" marR="525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Бигалин</a:t>
                      </a: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Э, 10 </a:t>
                      </a:r>
                      <a:r>
                        <a:rPr lang="ru-RU" sz="1400" b="1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кл</a:t>
                      </a: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ru-RU" sz="14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 </a:t>
                      </a: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Новая </a:t>
                      </a:r>
                      <a:r>
                        <a:rPr lang="ru-RU" sz="14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Отрадовка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552" marR="525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Технология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552" marR="525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5/7 (10 класс. Информационная безопасность)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552" marR="5255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Крутилина Э.Р.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552" marR="52552" marT="0" marB="0"/>
                </a:tc>
                <a:extLst>
                  <a:ext uri="{0D108BD9-81ED-4DB2-BD59-A6C34878D82A}">
                    <a16:rowId xmlns:a16="http://schemas.microsoft.com/office/drawing/2014/main" xmlns="" val="2251851371"/>
                  </a:ext>
                </a:extLst>
              </a:tr>
              <a:tr h="32232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552" marR="525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Кемеров</a:t>
                      </a: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К., 11 </a:t>
                      </a:r>
                      <a:r>
                        <a:rPr lang="ru-RU" sz="1400" b="1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кл</a:t>
                      </a: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ru-RU" sz="14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</a:t>
                      </a: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ru-RU" sz="14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Наумовка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552" marR="525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Обществознание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552" marR="525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 принимал участие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552" marR="5255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Залилова</a:t>
                      </a: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Р.Р.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552" marR="52552" marT="0" marB="0"/>
                </a:tc>
                <a:extLst>
                  <a:ext uri="{0D108BD9-81ED-4DB2-BD59-A6C34878D82A}">
                    <a16:rowId xmlns:a16="http://schemas.microsoft.com/office/drawing/2014/main" xmlns="" val="1271206620"/>
                  </a:ext>
                </a:extLst>
              </a:tr>
            </a:tbl>
          </a:graphicData>
        </a:graphic>
      </p:graphicFrame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5226"/>
          <a:stretch/>
        </p:blipFill>
        <p:spPr>
          <a:xfrm>
            <a:off x="323852" y="365125"/>
            <a:ext cx="1204542" cy="1204544"/>
          </a:xfrm>
          <a:prstGeom prst="rect">
            <a:avLst/>
          </a:prstGeom>
        </p:spPr>
      </p:pic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455377" y="361159"/>
            <a:ext cx="5407270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Рейтинг участников РЭ </a:t>
            </a:r>
            <a:r>
              <a:rPr kumimoji="0" lang="ru-RU" altLang="ru-RU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ВсОШ</a:t>
            </a:r>
            <a:r>
              <a:rPr kumimoji="0" lang="ru-RU" alt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kumimoji="0" lang="ru-RU" alt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81019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30799523"/>
              </p:ext>
            </p:extLst>
          </p:nvPr>
        </p:nvGraphicFramePr>
        <p:xfrm>
          <a:off x="1195758" y="1569669"/>
          <a:ext cx="9152783" cy="392775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30246">
                  <a:extLst>
                    <a:ext uri="{9D8B030D-6E8A-4147-A177-3AD203B41FA5}">
                      <a16:colId xmlns:a16="http://schemas.microsoft.com/office/drawing/2014/main" xmlns="" val="2013963487"/>
                    </a:ext>
                  </a:extLst>
                </a:gridCol>
                <a:gridCol w="791648">
                  <a:extLst>
                    <a:ext uri="{9D8B030D-6E8A-4147-A177-3AD203B41FA5}">
                      <a16:colId xmlns:a16="http://schemas.microsoft.com/office/drawing/2014/main" xmlns="" val="356502417"/>
                    </a:ext>
                  </a:extLst>
                </a:gridCol>
                <a:gridCol w="395358">
                  <a:extLst>
                    <a:ext uri="{9D8B030D-6E8A-4147-A177-3AD203B41FA5}">
                      <a16:colId xmlns:a16="http://schemas.microsoft.com/office/drawing/2014/main" xmlns="" val="230396049"/>
                    </a:ext>
                  </a:extLst>
                </a:gridCol>
                <a:gridCol w="395358">
                  <a:extLst>
                    <a:ext uri="{9D8B030D-6E8A-4147-A177-3AD203B41FA5}">
                      <a16:colId xmlns:a16="http://schemas.microsoft.com/office/drawing/2014/main" xmlns="" val="2489444305"/>
                    </a:ext>
                  </a:extLst>
                </a:gridCol>
                <a:gridCol w="395358">
                  <a:extLst>
                    <a:ext uri="{9D8B030D-6E8A-4147-A177-3AD203B41FA5}">
                      <a16:colId xmlns:a16="http://schemas.microsoft.com/office/drawing/2014/main" xmlns="" val="1731592727"/>
                    </a:ext>
                  </a:extLst>
                </a:gridCol>
                <a:gridCol w="396289">
                  <a:extLst>
                    <a:ext uri="{9D8B030D-6E8A-4147-A177-3AD203B41FA5}">
                      <a16:colId xmlns:a16="http://schemas.microsoft.com/office/drawing/2014/main" xmlns="" val="520830941"/>
                    </a:ext>
                  </a:extLst>
                </a:gridCol>
                <a:gridCol w="395358">
                  <a:extLst>
                    <a:ext uri="{9D8B030D-6E8A-4147-A177-3AD203B41FA5}">
                      <a16:colId xmlns:a16="http://schemas.microsoft.com/office/drawing/2014/main" xmlns="" val="1554470285"/>
                    </a:ext>
                  </a:extLst>
                </a:gridCol>
                <a:gridCol w="395358">
                  <a:extLst>
                    <a:ext uri="{9D8B030D-6E8A-4147-A177-3AD203B41FA5}">
                      <a16:colId xmlns:a16="http://schemas.microsoft.com/office/drawing/2014/main" xmlns="" val="1092469356"/>
                    </a:ext>
                  </a:extLst>
                </a:gridCol>
                <a:gridCol w="367069">
                  <a:extLst>
                    <a:ext uri="{9D8B030D-6E8A-4147-A177-3AD203B41FA5}">
                      <a16:colId xmlns:a16="http://schemas.microsoft.com/office/drawing/2014/main" xmlns="" val="836324675"/>
                    </a:ext>
                  </a:extLst>
                </a:gridCol>
                <a:gridCol w="423647">
                  <a:extLst>
                    <a:ext uri="{9D8B030D-6E8A-4147-A177-3AD203B41FA5}">
                      <a16:colId xmlns:a16="http://schemas.microsoft.com/office/drawing/2014/main" xmlns="" val="141871791"/>
                    </a:ext>
                  </a:extLst>
                </a:gridCol>
                <a:gridCol w="396289">
                  <a:extLst>
                    <a:ext uri="{9D8B030D-6E8A-4147-A177-3AD203B41FA5}">
                      <a16:colId xmlns:a16="http://schemas.microsoft.com/office/drawing/2014/main" xmlns="" val="4039998162"/>
                    </a:ext>
                  </a:extLst>
                </a:gridCol>
                <a:gridCol w="395358">
                  <a:extLst>
                    <a:ext uri="{9D8B030D-6E8A-4147-A177-3AD203B41FA5}">
                      <a16:colId xmlns:a16="http://schemas.microsoft.com/office/drawing/2014/main" xmlns="" val="1443894213"/>
                    </a:ext>
                  </a:extLst>
                </a:gridCol>
                <a:gridCol w="395358">
                  <a:extLst>
                    <a:ext uri="{9D8B030D-6E8A-4147-A177-3AD203B41FA5}">
                      <a16:colId xmlns:a16="http://schemas.microsoft.com/office/drawing/2014/main" xmlns="" val="772996184"/>
                    </a:ext>
                  </a:extLst>
                </a:gridCol>
                <a:gridCol w="367451">
                  <a:extLst>
                    <a:ext uri="{9D8B030D-6E8A-4147-A177-3AD203B41FA5}">
                      <a16:colId xmlns:a16="http://schemas.microsoft.com/office/drawing/2014/main" xmlns="" val="2466607351"/>
                    </a:ext>
                  </a:extLst>
                </a:gridCol>
                <a:gridCol w="292100">
                  <a:extLst>
                    <a:ext uri="{9D8B030D-6E8A-4147-A177-3AD203B41FA5}">
                      <a16:colId xmlns:a16="http://schemas.microsoft.com/office/drawing/2014/main" xmlns="" val="1455989013"/>
                    </a:ext>
                  </a:extLst>
                </a:gridCol>
                <a:gridCol w="474431">
                  <a:extLst>
                    <a:ext uri="{9D8B030D-6E8A-4147-A177-3AD203B41FA5}">
                      <a16:colId xmlns:a16="http://schemas.microsoft.com/office/drawing/2014/main" xmlns="" val="331830788"/>
                    </a:ext>
                  </a:extLst>
                </a:gridCol>
                <a:gridCol w="448383">
                  <a:extLst>
                    <a:ext uri="{9D8B030D-6E8A-4147-A177-3AD203B41FA5}">
                      <a16:colId xmlns:a16="http://schemas.microsoft.com/office/drawing/2014/main" xmlns="" val="1172362486"/>
                    </a:ext>
                  </a:extLst>
                </a:gridCol>
                <a:gridCol w="474431">
                  <a:extLst>
                    <a:ext uri="{9D8B030D-6E8A-4147-A177-3AD203B41FA5}">
                      <a16:colId xmlns:a16="http://schemas.microsoft.com/office/drawing/2014/main" xmlns="" val="4135085346"/>
                    </a:ext>
                  </a:extLst>
                </a:gridCol>
                <a:gridCol w="474431">
                  <a:extLst>
                    <a:ext uri="{9D8B030D-6E8A-4147-A177-3AD203B41FA5}">
                      <a16:colId xmlns:a16="http://schemas.microsoft.com/office/drawing/2014/main" xmlns="" val="126854872"/>
                    </a:ext>
                  </a:extLst>
                </a:gridCol>
                <a:gridCol w="474431">
                  <a:extLst>
                    <a:ext uri="{9D8B030D-6E8A-4147-A177-3AD203B41FA5}">
                      <a16:colId xmlns:a16="http://schemas.microsoft.com/office/drawing/2014/main" xmlns="" val="3215750001"/>
                    </a:ext>
                  </a:extLst>
                </a:gridCol>
                <a:gridCol w="474431">
                  <a:extLst>
                    <a:ext uri="{9D8B030D-6E8A-4147-A177-3AD203B41FA5}">
                      <a16:colId xmlns:a16="http://schemas.microsoft.com/office/drawing/2014/main" xmlns="" val="3951056056"/>
                    </a:ext>
                  </a:extLst>
                </a:gridCol>
              </a:tblGrid>
              <a:tr h="196483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Физич.культура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Английский язык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Астрономия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Право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История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Русский язык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Немецкий язык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Биология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Обществознания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Экология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География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Технология 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ОБЖ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Информатика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Экономика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Математика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Победители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Призеры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 anchor="b"/>
                </a:tc>
                <a:extLst>
                  <a:ext uri="{0D108BD9-81ED-4DB2-BD59-A6C34878D82A}">
                    <a16:rowId xmlns:a16="http://schemas.microsoft.com/office/drawing/2014/main" xmlns="" val="4290079172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2020-2021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778852878"/>
                  </a:ext>
                </a:extLst>
              </a:tr>
              <a:tr h="24130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2021-2022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74228866"/>
                  </a:ext>
                </a:extLst>
              </a:tr>
              <a:tr h="24130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2022-2023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3779248911"/>
                  </a:ext>
                </a:extLst>
              </a:tr>
              <a:tr h="24130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2023-2024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2512766334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2470639" y="755290"/>
            <a:ext cx="8291146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Результативность участия на РЭ </a:t>
            </a:r>
            <a:r>
              <a:rPr kumimoji="0" lang="ru-RU" altLang="ru-RU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ВсОШ</a:t>
            </a:r>
            <a:r>
              <a:rPr kumimoji="0" lang="ru-RU" alt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по предметам</a:t>
            </a:r>
            <a:endParaRPr kumimoji="0" lang="ru-RU" alt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5226"/>
          <a:stretch/>
        </p:blipFill>
        <p:spPr>
          <a:xfrm>
            <a:off x="323852" y="365125"/>
            <a:ext cx="1204542" cy="1204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33155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08992" y="967397"/>
            <a:ext cx="9196755" cy="474320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Главными 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ежегодными причинами низких результатов, обучающихся являются: </a:t>
            </a:r>
          </a:p>
          <a:p>
            <a:pPr lvl="0" fontAlgn="base"/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отсутствие системы подготовки обучающихся, недостаточная индивидуальная работа с одарёнными детьми; </a:t>
            </a:r>
          </a:p>
          <a:p>
            <a:pPr lvl="0" fontAlgn="base"/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недостаточная работа самих обучающихся с дополнительными источниками информации по предметам;</a:t>
            </a:r>
          </a:p>
          <a:p>
            <a:pPr lvl="0" fontAlgn="base"/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отсутствие дополнительных часов для углублённого изучения предмета; </a:t>
            </a:r>
          </a:p>
          <a:p>
            <a:pPr lvl="0" fontAlgn="base"/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слабый контроль со стороны администрации школы;</a:t>
            </a:r>
          </a:p>
          <a:p>
            <a:pPr lvl="0" fontAlgn="base"/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дефицит профессиональных компетенций педагогов– предметников в вопросах решения заданий углубленного уровня;</a:t>
            </a:r>
          </a:p>
          <a:p>
            <a:pPr lvl="0" fontAlgn="base"/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в олимпиадах нескольким предметам разной направленности, что ведет к перегрузке обучающихся, так как требуется дополнительное время на качественную подготовку. </a:t>
            </a:r>
          </a:p>
          <a:p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уровень 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подготовки участников предметных олимпиад недостаточно высокий, что показывает низкое качество выполнения олимпиадных заданий. </a:t>
            </a:r>
            <a:endParaRPr lang="ru-RU" sz="1800" b="1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5226"/>
          <a:stretch/>
        </p:blipFill>
        <p:spPr>
          <a:xfrm>
            <a:off x="323852" y="365125"/>
            <a:ext cx="1204542" cy="1204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15148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5226"/>
          <a:stretch/>
        </p:blipFill>
        <p:spPr>
          <a:xfrm>
            <a:off x="323852" y="365125"/>
            <a:ext cx="1204542" cy="1204544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2414157" y="1991389"/>
            <a:ext cx="706475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Спасибо за внимание !</a:t>
            </a:r>
            <a:endParaRPr lang="ru-RU" sz="5400" b="1" dirty="0">
              <a:ln w="9525">
                <a:solidFill>
                  <a:schemeClr val="bg1"/>
                </a:solidFill>
                <a:prstDash val="solid"/>
              </a:ln>
              <a:solidFill>
                <a:srgbClr val="002060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378424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61646" y="386862"/>
            <a:ext cx="10360270" cy="5838092"/>
          </a:xfrm>
        </p:spPr>
        <p:txBody>
          <a:bodyPr>
            <a:normAutofit fontScale="90000"/>
          </a:bodyPr>
          <a:lstStyle/>
          <a:p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Всероссийская олимпиада школьников (ВсОШ)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массовое ежегодное мероприятие по работе с                	одаренными школьниками в системе российского образования. </a:t>
            </a:r>
            <a:b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Организатором олимпиады является </a:t>
            </a:r>
            <a:r>
              <a:rPr lang="ru-R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Минобрнауки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России, утверждающий состав 				Центрального оргкомитета и составы Центральных предметно-методических комиссий.</a:t>
            </a:r>
            <a:b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Олимпиада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проводится в течение учебного года с сентября по май в установленные сроки и включает четыре этапа:</a:t>
            </a:r>
            <a:r>
              <a:rPr lang="ru-RU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этап - школьный (сентябрь-октябрь)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организуется образовательными учреждениями, проводится для обучающихся 4-11 классов по общеобразовательным предметам (олимпиада проводится по заданиям, разработанным предметно-методическими комиссиями муниципального этапа ВсОШ);</a:t>
            </a:r>
            <a:b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 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этап - муниципальный (ноябрь-декабрь)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организуется органами местного самоуправления в сфере образования, участие могут принимать учащиеся 7-11 классов, ставшие победителями и призёрами предыдущего этапа, а также победители и призёры муниципального этапа предыдущего учебного года, если они продолжают обучение в образовательных организациях (проводится по заданиям, разработанным предметно-методическими комиссиями регионального этапа ВсОШ);</a:t>
            </a:r>
            <a:b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III этап - региональный (январь-февраль)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организуется органами государственной власти субъектов Российской Федерации в сфере образования, участие в нём могут принимать учащиеся 9-11 классов, ставшие победителями и призёрами предыдущего этапа, регионального этапа предыдущего учебного года, если они продолжают обучение в образовательных организациях (проводится по олимпиадным заданиям, разработанным центральной предметно-методической комиссией ВсОШ);</a:t>
            </a:r>
            <a:b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IV этап - заключительный (март-апрель)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организуется Министерством образования и науки Российской Федерации, участвуют победители и призёры заключительного этапа ВОШ предыдущего учебного года, если они продолжают обучение в образовательных организациях, а также победители и призёры регионального этапа Олимпиады текущего учебного года, набравшие необходимое для участия в заключительном этапе количество баллов, определяемое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Рособразованием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5226"/>
          <a:stretch/>
        </p:blipFill>
        <p:spPr>
          <a:xfrm>
            <a:off x="518749" y="272563"/>
            <a:ext cx="1204542" cy="1204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79109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                   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2023 -2024 учебном году все этапы ВсОШ был организованы в соответствии с               	нормативной базой:</a:t>
            </a:r>
            <a:b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26123" y="1569669"/>
            <a:ext cx="10515600" cy="4351338"/>
          </a:xfrm>
        </p:spPr>
        <p:txBody>
          <a:bodyPr>
            <a:normAutofit fontScale="55000" lnSpcReduction="20000"/>
          </a:bodyPr>
          <a:lstStyle/>
          <a:p>
            <a:pPr lvl="0" fontAlgn="base"/>
            <a:r>
              <a:rPr lang="ru-RU" u="sng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Приказ 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Министерства образования и науки РБ от 07.09. 2023 № 2881 «Об обеспечении организации и проведении ВсОШ школьников в 2023-2024 учебном году»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lvl="0" fontAlgn="base"/>
            <a:r>
              <a:rPr lang="ru-RU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Министерства образования и науки РБ от 07.09. 2023 № 2180 «Об организации и проведении школьного этапа ВсОШ в 2023-2024 учебном году»</a:t>
            </a:r>
          </a:p>
          <a:p>
            <a:pPr lvl="0" fontAlgn="base"/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Приказ Министерства образования и науки РБ от 01.11. 2023 № 2652 «Об организации и проведении муниципального этапа ВсОШ в 2023-2024 учебном году»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lvl="0" fontAlgn="base"/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Приказ Министерства образования и науки РБ от 07.09.2023 №2180 «Об обеспечении организации и проведения всероссийской олимпиады школьников в 2022-2023 учебном году»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lvl="0" fontAlgn="base"/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Приказ Министерства образования и науки РБ от 08.11.2023 № 992 «О внесение изменений в приказ отдела образования Администрации муниципального района Стерлитамакский район от 1 ноября 2023 № 981»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lvl="0" fontAlgn="base"/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Приказ Министерства просвещения РФ №804 от 30.10.2023 «Об установлении сроков и графика проведения регионального этапа ВсОШ в 2023-24 учебном году»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fontAlgn="base"/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Приказ Министерства образования и науки РБ № 3037 от 27.12.2023 «О проведении регионального этапа ВсОШ в 2023-24 учебном году»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fontAlgn="base"/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Требования к организации и проведению регионального этапа ВсОШ в 2022-23 учебном году»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fontAlgn="base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​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8"/>
              </a:rPr>
              <a:t>Согласие на обработку персональных данных совершеннолетнего участника ВсОШ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fontAlgn="base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​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9"/>
              </a:rPr>
              <a:t>Согласие на обработку персональных данных родителей несовершеннолетнего участника ВсОШ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fontAlgn="base"/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10"/>
              </a:rPr>
              <a:t>Заявление на участие учащегося на всероссийской олимпиаде школьников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5226"/>
          <a:stretch/>
        </p:blipFill>
        <p:spPr>
          <a:xfrm>
            <a:off x="323852" y="365125"/>
            <a:ext cx="1204542" cy="1204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92414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12258" y="365125"/>
            <a:ext cx="9641541" cy="1325563"/>
          </a:xfrm>
        </p:spPr>
        <p:txBody>
          <a:bodyPr>
            <a:normAutofit/>
          </a:bodyPr>
          <a:lstStyle/>
          <a:p>
            <a:pPr algn="ctr"/>
            <a:r>
              <a:rPr lang="ru-RU" altLang="ru-RU" sz="32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Количественный </a:t>
            </a:r>
            <a:r>
              <a:rPr lang="ru-RU" altLang="ru-RU" sz="32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состав участников олимпиады </a:t>
            </a:r>
            <a:r>
              <a:rPr lang="ru-RU" altLang="ru-RU" sz="32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32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32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altLang="ru-RU" sz="32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ru-RU" altLang="ru-RU" sz="32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года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28867702"/>
              </p:ext>
            </p:extLst>
          </p:nvPr>
        </p:nvGraphicFramePr>
        <p:xfrm>
          <a:off x="646904" y="2030487"/>
          <a:ext cx="10706895" cy="375937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81889">
                  <a:extLst>
                    <a:ext uri="{9D8B030D-6E8A-4147-A177-3AD203B41FA5}">
                      <a16:colId xmlns:a16="http://schemas.microsoft.com/office/drawing/2014/main" xmlns="" val="3844423617"/>
                    </a:ext>
                  </a:extLst>
                </a:gridCol>
                <a:gridCol w="1398979">
                  <a:extLst>
                    <a:ext uri="{9D8B030D-6E8A-4147-A177-3AD203B41FA5}">
                      <a16:colId xmlns:a16="http://schemas.microsoft.com/office/drawing/2014/main" xmlns="" val="386728673"/>
                    </a:ext>
                  </a:extLst>
                </a:gridCol>
                <a:gridCol w="1398979">
                  <a:extLst>
                    <a:ext uri="{9D8B030D-6E8A-4147-A177-3AD203B41FA5}">
                      <a16:colId xmlns:a16="http://schemas.microsoft.com/office/drawing/2014/main" xmlns="" val="3657329383"/>
                    </a:ext>
                  </a:extLst>
                </a:gridCol>
                <a:gridCol w="1716394">
                  <a:extLst>
                    <a:ext uri="{9D8B030D-6E8A-4147-A177-3AD203B41FA5}">
                      <a16:colId xmlns:a16="http://schemas.microsoft.com/office/drawing/2014/main" xmlns="" val="2903674185"/>
                    </a:ext>
                  </a:extLst>
                </a:gridCol>
                <a:gridCol w="1716394">
                  <a:extLst>
                    <a:ext uri="{9D8B030D-6E8A-4147-A177-3AD203B41FA5}">
                      <a16:colId xmlns:a16="http://schemas.microsoft.com/office/drawing/2014/main" xmlns="" val="2975365940"/>
                    </a:ext>
                  </a:extLst>
                </a:gridCol>
                <a:gridCol w="1247130">
                  <a:extLst>
                    <a:ext uri="{9D8B030D-6E8A-4147-A177-3AD203B41FA5}">
                      <a16:colId xmlns:a16="http://schemas.microsoft.com/office/drawing/2014/main" xmlns="" val="1403249890"/>
                    </a:ext>
                  </a:extLst>
                </a:gridCol>
                <a:gridCol w="1247130">
                  <a:extLst>
                    <a:ext uri="{9D8B030D-6E8A-4147-A177-3AD203B41FA5}">
                      <a16:colId xmlns:a16="http://schemas.microsoft.com/office/drawing/2014/main" xmlns="" val="782359547"/>
                    </a:ext>
                  </a:extLst>
                </a:gridCol>
              </a:tblGrid>
              <a:tr h="712713"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этап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2021-2022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2022-2023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-2024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502448728"/>
                  </a:ext>
                </a:extLst>
              </a:tr>
              <a:tr h="99554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Если учитывать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раз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Если учитывать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раз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Если учитывать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раз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328568205"/>
                  </a:ext>
                </a:extLst>
              </a:tr>
              <a:tr h="77648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школьный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4347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2833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3959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(-388)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1915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(-918)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</a:t>
                      </a: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4004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</a:t>
                      </a: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(+ </a:t>
                      </a: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45)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1225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(-690)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844904001"/>
                  </a:ext>
                </a:extLst>
              </a:tr>
              <a:tr h="77648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муниципальный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857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476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664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(-193)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396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(-80)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752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(+88)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(+224)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644549097"/>
                  </a:ext>
                </a:extLst>
              </a:tr>
              <a:tr h="39209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региональный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 (-4)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 (-4)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 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12 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333919714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571937" y="1891988"/>
            <a:ext cx="14238306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429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44291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5226"/>
          <a:stretch/>
        </p:blipFill>
        <p:spPr>
          <a:xfrm>
            <a:off x="323852" y="365125"/>
            <a:ext cx="1204542" cy="1204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36609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61746" y="365125"/>
            <a:ext cx="9692053" cy="1325563"/>
          </a:xfrm>
        </p:spPr>
        <p:txBody>
          <a:bodyPr>
            <a:normAutofit/>
          </a:bodyPr>
          <a:lstStyle/>
          <a:p>
            <a:pPr algn="ctr"/>
            <a:r>
              <a:rPr lang="ru-RU" altLang="ru-RU" sz="2000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Количественные данные об участниках школьного этапа </a:t>
            </a:r>
            <a:r>
              <a:rPr lang="ru-RU" altLang="ru-RU" sz="2000" b="1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2000" b="1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000" b="1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всероссийской </a:t>
            </a:r>
            <a:r>
              <a:rPr lang="ru-RU" altLang="ru-RU" sz="2000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олимпиады школьников в 2023/24 учебном </a:t>
            </a:r>
            <a:r>
              <a:rPr lang="ru-RU" altLang="ru-RU" sz="2000" b="1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году </a:t>
            </a:r>
            <a:br>
              <a:rPr lang="ru-RU" altLang="ru-RU" sz="2000" b="1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000" b="1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(победители и призеры)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/>
            </a:r>
            <a:b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endParaRPr lang="ru-RU" sz="20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60061561"/>
              </p:ext>
            </p:extLst>
          </p:nvPr>
        </p:nvGraphicFramePr>
        <p:xfrm>
          <a:off x="1310056" y="1354019"/>
          <a:ext cx="9335198" cy="525111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79801">
                  <a:extLst>
                    <a:ext uri="{9D8B030D-6E8A-4147-A177-3AD203B41FA5}">
                      <a16:colId xmlns:a16="http://schemas.microsoft.com/office/drawing/2014/main" xmlns="" val="1702194715"/>
                    </a:ext>
                  </a:extLst>
                </a:gridCol>
                <a:gridCol w="1734797">
                  <a:extLst>
                    <a:ext uri="{9D8B030D-6E8A-4147-A177-3AD203B41FA5}">
                      <a16:colId xmlns:a16="http://schemas.microsoft.com/office/drawing/2014/main" xmlns="" val="2031798818"/>
                    </a:ext>
                  </a:extLst>
                </a:gridCol>
                <a:gridCol w="1502351">
                  <a:extLst>
                    <a:ext uri="{9D8B030D-6E8A-4147-A177-3AD203B41FA5}">
                      <a16:colId xmlns:a16="http://schemas.microsoft.com/office/drawing/2014/main" xmlns="" val="1866100272"/>
                    </a:ext>
                  </a:extLst>
                </a:gridCol>
                <a:gridCol w="1902846">
                  <a:extLst>
                    <a:ext uri="{9D8B030D-6E8A-4147-A177-3AD203B41FA5}">
                      <a16:colId xmlns:a16="http://schemas.microsoft.com/office/drawing/2014/main" xmlns="" val="3609046704"/>
                    </a:ext>
                  </a:extLst>
                </a:gridCol>
                <a:gridCol w="2115403">
                  <a:extLst>
                    <a:ext uri="{9D8B030D-6E8A-4147-A177-3AD203B41FA5}">
                      <a16:colId xmlns:a16="http://schemas.microsoft.com/office/drawing/2014/main" xmlns="" val="2481732240"/>
                    </a:ext>
                  </a:extLst>
                </a:gridCol>
              </a:tblGrid>
              <a:tr h="203630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Общеобразовательные предметы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57" marR="56757" marT="0" marB="0"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Школьный этап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57" marR="56757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776082178"/>
                  </a:ext>
                </a:extLst>
              </a:tr>
              <a:tr h="61088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Фактическое кол-во участников (чел.)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57" marR="5675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Общее кол-во</a:t>
                      </a:r>
                      <a:b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победителей и призеров (чел.)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57" marR="5675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Кол-во победителей</a:t>
                      </a:r>
                      <a:br>
                        <a:rPr lang="ru-RU" sz="12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(чел.)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57" marR="5675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Кол-во </a:t>
                      </a:r>
                      <a:br>
                        <a:rPr lang="ru-RU" sz="12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призеров (чел.)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57" marR="56757" marT="0" marB="0"/>
                </a:tc>
                <a:extLst>
                  <a:ext uri="{0D108BD9-81ED-4DB2-BD59-A6C34878D82A}">
                    <a16:rowId xmlns:a16="http://schemas.microsoft.com/office/drawing/2014/main" xmlns="" val="3996815130"/>
                  </a:ext>
                </a:extLst>
              </a:tr>
              <a:tr h="2036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Английский язык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57" marR="5675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250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57" marR="5675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57" marR="5675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57" marR="5675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57" marR="56757" marT="0" marB="0"/>
                </a:tc>
                <a:extLst>
                  <a:ext uri="{0D108BD9-81ED-4DB2-BD59-A6C34878D82A}">
                    <a16:rowId xmlns:a16="http://schemas.microsoft.com/office/drawing/2014/main" xmlns="" val="3395333983"/>
                  </a:ext>
                </a:extLst>
              </a:tr>
              <a:tr h="2036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Астрономия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57" marR="5675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57" marR="5675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57" marR="5675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57" marR="5675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57" marR="56757" marT="0" marB="0"/>
                </a:tc>
                <a:extLst>
                  <a:ext uri="{0D108BD9-81ED-4DB2-BD59-A6C34878D82A}">
                    <a16:rowId xmlns:a16="http://schemas.microsoft.com/office/drawing/2014/main" xmlns="" val="1527195446"/>
                  </a:ext>
                </a:extLst>
              </a:tr>
              <a:tr h="2036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Биология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57" marR="5675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240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57" marR="5675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57" marR="5675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57" marR="5675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57" marR="56757" marT="0" marB="0"/>
                </a:tc>
                <a:extLst>
                  <a:ext uri="{0D108BD9-81ED-4DB2-BD59-A6C34878D82A}">
                    <a16:rowId xmlns:a16="http://schemas.microsoft.com/office/drawing/2014/main" xmlns="" val="608974331"/>
                  </a:ext>
                </a:extLst>
              </a:tr>
              <a:tr h="2036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География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57" marR="5675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253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57" marR="5675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57" marR="5675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57" marR="5675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57" marR="56757" marT="0" marB="0"/>
                </a:tc>
                <a:extLst>
                  <a:ext uri="{0D108BD9-81ED-4DB2-BD59-A6C34878D82A}">
                    <a16:rowId xmlns:a16="http://schemas.microsoft.com/office/drawing/2014/main" xmlns="" val="3095098572"/>
                  </a:ext>
                </a:extLst>
              </a:tr>
              <a:tr h="2036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Информатика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57" marR="5675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136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57" marR="5675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57" marR="5675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57" marR="5675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57" marR="56757" marT="0" marB="0"/>
                </a:tc>
                <a:extLst>
                  <a:ext uri="{0D108BD9-81ED-4DB2-BD59-A6C34878D82A}">
                    <a16:rowId xmlns:a16="http://schemas.microsoft.com/office/drawing/2014/main" xmlns="" val="1299047850"/>
                  </a:ext>
                </a:extLst>
              </a:tr>
              <a:tr h="2036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Искусство (МХК)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57" marR="5675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57" marR="5675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57" marR="5675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57" marR="5675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57" marR="56757" marT="0" marB="0"/>
                </a:tc>
                <a:extLst>
                  <a:ext uri="{0D108BD9-81ED-4DB2-BD59-A6C34878D82A}">
                    <a16:rowId xmlns:a16="http://schemas.microsoft.com/office/drawing/2014/main" xmlns="" val="1890450224"/>
                  </a:ext>
                </a:extLst>
              </a:tr>
              <a:tr h="2036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История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57" marR="5675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320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57" marR="5675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57" marR="5675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57" marR="5675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57" marR="56757" marT="0" marB="0"/>
                </a:tc>
                <a:extLst>
                  <a:ext uri="{0D108BD9-81ED-4DB2-BD59-A6C34878D82A}">
                    <a16:rowId xmlns:a16="http://schemas.microsoft.com/office/drawing/2014/main" xmlns="" val="4059503191"/>
                  </a:ext>
                </a:extLst>
              </a:tr>
              <a:tr h="2036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Литература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57" marR="5675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316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57" marR="5675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57" marR="5675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57" marR="5675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57" marR="56757" marT="0" marB="0"/>
                </a:tc>
                <a:extLst>
                  <a:ext uri="{0D108BD9-81ED-4DB2-BD59-A6C34878D82A}">
                    <a16:rowId xmlns:a16="http://schemas.microsoft.com/office/drawing/2014/main" xmlns="" val="131285597"/>
                  </a:ext>
                </a:extLst>
              </a:tr>
              <a:tr h="2036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Математика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57" marR="5675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476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57" marR="5675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57" marR="5675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57" marR="5675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57" marR="56757" marT="0" marB="0"/>
                </a:tc>
                <a:extLst>
                  <a:ext uri="{0D108BD9-81ED-4DB2-BD59-A6C34878D82A}">
                    <a16:rowId xmlns:a16="http://schemas.microsoft.com/office/drawing/2014/main" xmlns="" val="232934445"/>
                  </a:ext>
                </a:extLst>
              </a:tr>
              <a:tr h="2036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Немецкий язык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57" marR="5675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57" marR="5675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57" marR="5675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57" marR="5675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57" marR="56757" marT="0" marB="0"/>
                </a:tc>
                <a:extLst>
                  <a:ext uri="{0D108BD9-81ED-4DB2-BD59-A6C34878D82A}">
                    <a16:rowId xmlns:a16="http://schemas.microsoft.com/office/drawing/2014/main" xmlns="" val="3408529462"/>
                  </a:ext>
                </a:extLst>
              </a:tr>
              <a:tr h="2036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Обществознание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57" marR="5675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251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57" marR="5675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57" marR="5675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57" marR="5675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57" marR="56757" marT="0" marB="0"/>
                </a:tc>
                <a:extLst>
                  <a:ext uri="{0D108BD9-81ED-4DB2-BD59-A6C34878D82A}">
                    <a16:rowId xmlns:a16="http://schemas.microsoft.com/office/drawing/2014/main" xmlns="" val="3075435744"/>
                  </a:ext>
                </a:extLst>
              </a:tr>
              <a:tr h="2036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ОБЖ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57" marR="5675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203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57" marR="5675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57" marR="5675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57" marR="5675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57" marR="56757" marT="0" marB="0"/>
                </a:tc>
                <a:extLst>
                  <a:ext uri="{0D108BD9-81ED-4DB2-BD59-A6C34878D82A}">
                    <a16:rowId xmlns:a16="http://schemas.microsoft.com/office/drawing/2014/main" xmlns="" val="4172077386"/>
                  </a:ext>
                </a:extLst>
              </a:tr>
              <a:tr h="2036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Право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57" marR="5675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57" marR="5675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57" marR="5675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57" marR="5675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57" marR="56757" marT="0" marB="0"/>
                </a:tc>
                <a:extLst>
                  <a:ext uri="{0D108BD9-81ED-4DB2-BD59-A6C34878D82A}">
                    <a16:rowId xmlns:a16="http://schemas.microsoft.com/office/drawing/2014/main" xmlns="" val="2153559809"/>
                  </a:ext>
                </a:extLst>
              </a:tr>
              <a:tr h="2036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Русский язык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57" marR="5675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512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57" marR="5675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57" marR="5675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57" marR="5675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111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57" marR="56757" marT="0" marB="0"/>
                </a:tc>
                <a:extLst>
                  <a:ext uri="{0D108BD9-81ED-4DB2-BD59-A6C34878D82A}">
                    <a16:rowId xmlns:a16="http://schemas.microsoft.com/office/drawing/2014/main" xmlns="" val="1631815124"/>
                  </a:ext>
                </a:extLst>
              </a:tr>
              <a:tr h="2036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Технология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57" marR="5675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176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57" marR="5675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57" marR="5675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57" marR="5675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57" marR="56757" marT="0" marB="0"/>
                </a:tc>
                <a:extLst>
                  <a:ext uri="{0D108BD9-81ED-4DB2-BD59-A6C34878D82A}">
                    <a16:rowId xmlns:a16="http://schemas.microsoft.com/office/drawing/2014/main" xmlns="" val="4208958789"/>
                  </a:ext>
                </a:extLst>
              </a:tr>
              <a:tr h="2036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Физика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57" marR="5675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148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57" marR="5675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57" marR="5675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57" marR="5675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57" marR="56757" marT="0" marB="0"/>
                </a:tc>
                <a:extLst>
                  <a:ext uri="{0D108BD9-81ED-4DB2-BD59-A6C34878D82A}">
                    <a16:rowId xmlns:a16="http://schemas.microsoft.com/office/drawing/2014/main" xmlns="" val="4010136474"/>
                  </a:ext>
                </a:extLst>
              </a:tr>
              <a:tr h="2036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Физическая культура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57" marR="5675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320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57" marR="5675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236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57" marR="5675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57" marR="5675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147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57" marR="56757" marT="0" marB="0"/>
                </a:tc>
                <a:extLst>
                  <a:ext uri="{0D108BD9-81ED-4DB2-BD59-A6C34878D82A}">
                    <a16:rowId xmlns:a16="http://schemas.microsoft.com/office/drawing/2014/main" xmlns="" val="3703358313"/>
                  </a:ext>
                </a:extLst>
              </a:tr>
              <a:tr h="2036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Химия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57" marR="5675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57" marR="5675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57" marR="5675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57" marR="5675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57" marR="56757" marT="0" marB="0"/>
                </a:tc>
                <a:extLst>
                  <a:ext uri="{0D108BD9-81ED-4DB2-BD59-A6C34878D82A}">
                    <a16:rowId xmlns:a16="http://schemas.microsoft.com/office/drawing/2014/main" xmlns="" val="1855075245"/>
                  </a:ext>
                </a:extLst>
              </a:tr>
              <a:tr h="2036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Экология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57" marR="5675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57" marR="5675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57" marR="5675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57" marR="5675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57" marR="56757" marT="0" marB="0"/>
                </a:tc>
                <a:extLst>
                  <a:ext uri="{0D108BD9-81ED-4DB2-BD59-A6C34878D82A}">
                    <a16:rowId xmlns:a16="http://schemas.microsoft.com/office/drawing/2014/main" xmlns="" val="4187914648"/>
                  </a:ext>
                </a:extLst>
              </a:tr>
              <a:tr h="2036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Экономика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57" marR="5675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57" marR="5675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57" marR="5675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57" marR="5675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57" marR="56757" marT="0" marB="0"/>
                </a:tc>
                <a:extLst>
                  <a:ext uri="{0D108BD9-81ED-4DB2-BD59-A6C34878D82A}">
                    <a16:rowId xmlns:a16="http://schemas.microsoft.com/office/drawing/2014/main" xmlns="" val="595679335"/>
                  </a:ext>
                </a:extLst>
              </a:tr>
              <a:tr h="2036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57" marR="5675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4004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57" marR="5675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1222</a:t>
                      </a:r>
                      <a:endParaRPr lang="ru-RU" sz="12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57" marR="5675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508</a:t>
                      </a:r>
                      <a:endParaRPr lang="ru-RU" sz="12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57" marR="5675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714</a:t>
                      </a:r>
                      <a:endParaRPr lang="ru-RU" sz="12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757" marR="56757" marT="0" marB="0"/>
                </a:tc>
                <a:extLst>
                  <a:ext uri="{0D108BD9-81ED-4DB2-BD59-A6C34878D82A}">
                    <a16:rowId xmlns:a16="http://schemas.microsoft.com/office/drawing/2014/main" xmlns="" val="2782664687"/>
                  </a:ext>
                </a:extLst>
              </a:tr>
            </a:tbl>
          </a:graphicData>
        </a:graphic>
      </p:graphicFrame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5226"/>
          <a:stretch/>
        </p:blipFill>
        <p:spPr>
          <a:xfrm>
            <a:off x="323852" y="365125"/>
            <a:ext cx="1204542" cy="1204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66786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8394" y="365125"/>
            <a:ext cx="9825406" cy="1325563"/>
          </a:xfrm>
        </p:spPr>
        <p:txBody>
          <a:bodyPr>
            <a:normAutofit fontScale="90000"/>
          </a:bodyPr>
          <a:lstStyle/>
          <a:p>
            <a:pPr algn="ctr"/>
            <a:r>
              <a:rPr kumimoji="0" lang="ru-RU" altLang="ru-RU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Сравнительный анализ </a:t>
            </a:r>
            <a:r>
              <a:rPr lang="ru-RU" altLang="ru-RU" sz="22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данных об участниках </a:t>
            </a:r>
            <a:r>
              <a:rPr lang="ru-RU" altLang="ru-RU" sz="22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22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2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школьного </a:t>
            </a:r>
            <a:r>
              <a:rPr lang="ru-RU" altLang="ru-RU" sz="22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этапа ВсОШ в 2023/24 учебном </a:t>
            </a:r>
            <a:r>
              <a:rPr lang="ru-RU" altLang="ru-RU" sz="22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году </a:t>
            </a:r>
            <a:br>
              <a:rPr lang="ru-RU" altLang="ru-RU" sz="22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2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(победители и призеры по предметам)</a:t>
            </a: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54333954"/>
              </p:ext>
            </p:extLst>
          </p:nvPr>
        </p:nvGraphicFramePr>
        <p:xfrm>
          <a:off x="1160583" y="1343286"/>
          <a:ext cx="9741879" cy="54166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04054">
                  <a:extLst>
                    <a:ext uri="{9D8B030D-6E8A-4147-A177-3AD203B41FA5}">
                      <a16:colId xmlns:a16="http://schemas.microsoft.com/office/drawing/2014/main" xmlns="" val="89726307"/>
                    </a:ext>
                  </a:extLst>
                </a:gridCol>
                <a:gridCol w="1446338">
                  <a:extLst>
                    <a:ext uri="{9D8B030D-6E8A-4147-A177-3AD203B41FA5}">
                      <a16:colId xmlns:a16="http://schemas.microsoft.com/office/drawing/2014/main" xmlns="" val="2132456878"/>
                    </a:ext>
                  </a:extLst>
                </a:gridCol>
                <a:gridCol w="840880">
                  <a:extLst>
                    <a:ext uri="{9D8B030D-6E8A-4147-A177-3AD203B41FA5}">
                      <a16:colId xmlns:a16="http://schemas.microsoft.com/office/drawing/2014/main" xmlns="" val="2054241573"/>
                    </a:ext>
                  </a:extLst>
                </a:gridCol>
                <a:gridCol w="840880">
                  <a:extLst>
                    <a:ext uri="{9D8B030D-6E8A-4147-A177-3AD203B41FA5}">
                      <a16:colId xmlns:a16="http://schemas.microsoft.com/office/drawing/2014/main" xmlns="" val="592275276"/>
                    </a:ext>
                  </a:extLst>
                </a:gridCol>
                <a:gridCol w="667130">
                  <a:extLst>
                    <a:ext uri="{9D8B030D-6E8A-4147-A177-3AD203B41FA5}">
                      <a16:colId xmlns:a16="http://schemas.microsoft.com/office/drawing/2014/main" xmlns="" val="1895777456"/>
                    </a:ext>
                  </a:extLst>
                </a:gridCol>
                <a:gridCol w="667130">
                  <a:extLst>
                    <a:ext uri="{9D8B030D-6E8A-4147-A177-3AD203B41FA5}">
                      <a16:colId xmlns:a16="http://schemas.microsoft.com/office/drawing/2014/main" xmlns="" val="3595702312"/>
                    </a:ext>
                  </a:extLst>
                </a:gridCol>
                <a:gridCol w="667130">
                  <a:extLst>
                    <a:ext uri="{9D8B030D-6E8A-4147-A177-3AD203B41FA5}">
                      <a16:colId xmlns:a16="http://schemas.microsoft.com/office/drawing/2014/main" xmlns="" val="2126417710"/>
                    </a:ext>
                  </a:extLst>
                </a:gridCol>
                <a:gridCol w="504647">
                  <a:extLst>
                    <a:ext uri="{9D8B030D-6E8A-4147-A177-3AD203B41FA5}">
                      <a16:colId xmlns:a16="http://schemas.microsoft.com/office/drawing/2014/main" xmlns="" val="2972223352"/>
                    </a:ext>
                  </a:extLst>
                </a:gridCol>
                <a:gridCol w="504647">
                  <a:extLst>
                    <a:ext uri="{9D8B030D-6E8A-4147-A177-3AD203B41FA5}">
                      <a16:colId xmlns:a16="http://schemas.microsoft.com/office/drawing/2014/main" xmlns="" val="1216121603"/>
                    </a:ext>
                  </a:extLst>
                </a:gridCol>
                <a:gridCol w="588261">
                  <a:extLst>
                    <a:ext uri="{9D8B030D-6E8A-4147-A177-3AD203B41FA5}">
                      <a16:colId xmlns:a16="http://schemas.microsoft.com/office/drawing/2014/main" xmlns="" val="2274815063"/>
                    </a:ext>
                  </a:extLst>
                </a:gridCol>
                <a:gridCol w="588261">
                  <a:extLst>
                    <a:ext uri="{9D8B030D-6E8A-4147-A177-3AD203B41FA5}">
                      <a16:colId xmlns:a16="http://schemas.microsoft.com/office/drawing/2014/main" xmlns="" val="3658112347"/>
                    </a:ext>
                  </a:extLst>
                </a:gridCol>
                <a:gridCol w="588261">
                  <a:extLst>
                    <a:ext uri="{9D8B030D-6E8A-4147-A177-3AD203B41FA5}">
                      <a16:colId xmlns:a16="http://schemas.microsoft.com/office/drawing/2014/main" xmlns="" val="2413134353"/>
                    </a:ext>
                  </a:extLst>
                </a:gridCol>
                <a:gridCol w="667130">
                  <a:extLst>
                    <a:ext uri="{9D8B030D-6E8A-4147-A177-3AD203B41FA5}">
                      <a16:colId xmlns:a16="http://schemas.microsoft.com/office/drawing/2014/main" xmlns="" val="2481313278"/>
                    </a:ext>
                  </a:extLst>
                </a:gridCol>
                <a:gridCol w="667130">
                  <a:extLst>
                    <a:ext uri="{9D8B030D-6E8A-4147-A177-3AD203B41FA5}">
                      <a16:colId xmlns:a16="http://schemas.microsoft.com/office/drawing/2014/main" xmlns="" val="1639194993"/>
                    </a:ext>
                  </a:extLst>
                </a:gridCol>
              </a:tblGrid>
              <a:tr h="355644"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№/п</a:t>
                      </a:r>
                      <a:endParaRPr lang="ru-RU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267" marR="49267" marT="0" marB="0" anchor="ctr"/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Предмет</a:t>
                      </a:r>
                      <a:endParaRPr lang="ru-RU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267" marR="49267" marT="0" marB="0" anchor="ctr"/>
                </a:tc>
                <a:tc gridSpan="3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 4-11 классы 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267" marR="49267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Кол-во победителей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267" marR="49267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Кол-во призеров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267" marR="49267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Общее кол-во победителей и призеров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267" marR="49267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715465948"/>
                  </a:ext>
                </a:extLst>
              </a:tr>
              <a:tr h="75920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1755" marR="7175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2021/22</a:t>
                      </a:r>
                      <a:endParaRPr lang="ru-RU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267" marR="49267" marT="0" marB="0" vert="vert270" anchor="ctr"/>
                </a:tc>
                <a:tc>
                  <a:txBody>
                    <a:bodyPr/>
                    <a:lstStyle/>
                    <a:p>
                      <a:pPr marL="71755" marR="7175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2022/ </a:t>
                      </a:r>
                      <a:r>
                        <a:rPr lang="ru-RU" sz="105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  <a:endParaRPr lang="ru-RU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267" marR="49267" marT="0" marB="0" vert="vert270" anchor="ctr"/>
                </a:tc>
                <a:tc>
                  <a:txBody>
                    <a:bodyPr/>
                    <a:lstStyle/>
                    <a:p>
                      <a:pPr marL="71755" marR="7175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</a:t>
                      </a:r>
                      <a:r>
                        <a:rPr lang="ru-RU" sz="105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/24</a:t>
                      </a:r>
                      <a:endParaRPr lang="ru-RU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267" marR="49267" marT="0" marB="0" vert="vert270"/>
                </a:tc>
                <a:tc>
                  <a:txBody>
                    <a:bodyPr/>
                    <a:lstStyle/>
                    <a:p>
                      <a:pPr marL="71755" marR="7175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2021/22</a:t>
                      </a:r>
                      <a:endParaRPr lang="ru-RU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267" marR="49267" marT="0" marB="0" vert="vert270" anchor="ctr"/>
                </a:tc>
                <a:tc>
                  <a:txBody>
                    <a:bodyPr/>
                    <a:lstStyle/>
                    <a:p>
                      <a:pPr marL="71755" marR="7175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2022/ </a:t>
                      </a:r>
                      <a:r>
                        <a:rPr lang="ru-RU" sz="105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  <a:endParaRPr lang="ru-RU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267" marR="49267" marT="0" marB="0" vert="vert270" anchor="ctr"/>
                </a:tc>
                <a:tc>
                  <a:txBody>
                    <a:bodyPr/>
                    <a:lstStyle/>
                    <a:p>
                      <a:pPr marL="71755" marR="7175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</a:t>
                      </a:r>
                      <a:r>
                        <a:rPr lang="ru-RU" sz="105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/24</a:t>
                      </a:r>
                      <a:endParaRPr lang="ru-RU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267" marR="49267" marT="0" marB="0" vert="vert270" anchor="ctr"/>
                </a:tc>
                <a:tc>
                  <a:txBody>
                    <a:bodyPr/>
                    <a:lstStyle/>
                    <a:p>
                      <a:pPr marL="71755" marR="7175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2021/22</a:t>
                      </a:r>
                      <a:endParaRPr lang="ru-RU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267" marR="49267" marT="0" marB="0" vert="vert270" anchor="ctr"/>
                </a:tc>
                <a:tc>
                  <a:txBody>
                    <a:bodyPr/>
                    <a:lstStyle/>
                    <a:p>
                      <a:pPr marL="71755" marR="7175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2022/ </a:t>
                      </a:r>
                      <a:r>
                        <a:rPr lang="ru-RU" sz="105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  <a:endParaRPr lang="ru-RU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267" marR="49267" marT="0" marB="0" vert="vert270" anchor="ctr"/>
                </a:tc>
                <a:tc>
                  <a:txBody>
                    <a:bodyPr/>
                    <a:lstStyle/>
                    <a:p>
                      <a:pPr marL="71755" marR="7175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</a:t>
                      </a:r>
                      <a:r>
                        <a:rPr lang="ru-RU" sz="105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/24</a:t>
                      </a:r>
                      <a:endParaRPr lang="ru-RU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267" marR="49267" marT="0" marB="0" vert="vert270" anchor="ctr"/>
                </a:tc>
                <a:tc>
                  <a:txBody>
                    <a:bodyPr/>
                    <a:lstStyle/>
                    <a:p>
                      <a:pPr marL="71755" marR="7175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2021/22</a:t>
                      </a:r>
                      <a:endParaRPr lang="ru-RU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267" marR="49267" marT="0" marB="0" vert="vert270" anchor="ctr"/>
                </a:tc>
                <a:tc>
                  <a:txBody>
                    <a:bodyPr/>
                    <a:lstStyle/>
                    <a:p>
                      <a:pPr marL="71755" marR="7175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2022/23</a:t>
                      </a:r>
                      <a:endParaRPr lang="ru-RU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267" marR="49267" marT="0" marB="0" vert="vert270" anchor="ctr"/>
                </a:tc>
                <a:tc>
                  <a:txBody>
                    <a:bodyPr/>
                    <a:lstStyle/>
                    <a:p>
                      <a:pPr marL="71755" marR="7175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</a:t>
                      </a:r>
                      <a:r>
                        <a:rPr lang="ru-RU" sz="105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/24</a:t>
                      </a:r>
                      <a:endParaRPr lang="ru-RU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267" marR="49267" marT="0" marB="0" vert="vert270" anchor="ctr"/>
                </a:tc>
                <a:extLst>
                  <a:ext uri="{0D108BD9-81ED-4DB2-BD59-A6C34878D82A}">
                    <a16:rowId xmlns:a16="http://schemas.microsoft.com/office/drawing/2014/main" xmlns="" val="3154921927"/>
                  </a:ext>
                </a:extLst>
              </a:tr>
              <a:tr h="1778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267" marR="49267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Англ. язык</a:t>
                      </a:r>
                      <a:endParaRPr lang="ru-RU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267" marR="49267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265</a:t>
                      </a:r>
                      <a:endParaRPr lang="ru-RU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267" marR="49267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291 (+26)</a:t>
                      </a:r>
                      <a:endParaRPr lang="ru-RU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267" marR="49267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250 (-41)</a:t>
                      </a:r>
                      <a:endParaRPr lang="ru-RU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267" marR="4926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</a:t>
                      </a:r>
                      <a:endParaRPr lang="ru-RU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267" marR="49267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</a:t>
                      </a:r>
                      <a:endParaRPr lang="ru-RU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267" marR="49267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  <a:endParaRPr lang="ru-RU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267" marR="49267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</a:t>
                      </a:r>
                      <a:endParaRPr lang="ru-RU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267" marR="49267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117</a:t>
                      </a:r>
                      <a:endParaRPr lang="ru-RU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267" marR="49267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  <a:endParaRPr lang="ru-RU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267" marR="49267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</a:t>
                      </a:r>
                      <a:endParaRPr lang="ru-RU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267" marR="49267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188</a:t>
                      </a:r>
                      <a:endParaRPr lang="ru-RU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267" marR="49267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</a:t>
                      </a:r>
                      <a:endParaRPr lang="ru-RU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267" marR="49267" marT="0" marB="0" anchor="b"/>
                </a:tc>
                <a:extLst>
                  <a:ext uri="{0D108BD9-81ED-4DB2-BD59-A6C34878D82A}">
                    <a16:rowId xmlns:a16="http://schemas.microsoft.com/office/drawing/2014/main" xmlns="" val="4176784308"/>
                  </a:ext>
                </a:extLst>
              </a:tr>
              <a:tr h="1778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05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267" marR="49267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Астрономия</a:t>
                      </a:r>
                      <a:endParaRPr lang="ru-RU" sz="105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267" marR="49267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</a:t>
                      </a:r>
                      <a:endParaRPr lang="ru-RU" sz="105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267" marR="49267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130  (+66)</a:t>
                      </a:r>
                      <a:endParaRPr lang="ru-RU" sz="105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267" marR="49267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 (- 56)</a:t>
                      </a:r>
                      <a:endParaRPr lang="ru-RU" sz="105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267" marR="4926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05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267" marR="49267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05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267" marR="49267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05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267" marR="49267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05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267" marR="49267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endParaRPr lang="ru-RU" sz="105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267" marR="49267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05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267" marR="49267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ru-RU" sz="105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267" marR="49267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</a:t>
                      </a:r>
                      <a:endParaRPr lang="ru-RU" sz="105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267" marR="49267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lang="ru-RU" sz="105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267" marR="49267" marT="0" marB="0" anchor="b"/>
                </a:tc>
                <a:extLst>
                  <a:ext uri="{0D108BD9-81ED-4DB2-BD59-A6C34878D82A}">
                    <a16:rowId xmlns:a16="http://schemas.microsoft.com/office/drawing/2014/main" xmlns="" val="1305179471"/>
                  </a:ext>
                </a:extLst>
              </a:tr>
              <a:tr h="1778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267" marR="49267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Биология</a:t>
                      </a:r>
                      <a:endParaRPr lang="ru-RU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267" marR="49267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249</a:t>
                      </a:r>
                      <a:endParaRPr lang="ru-RU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267" marR="49267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254 (+5)</a:t>
                      </a:r>
                      <a:endParaRPr lang="ru-RU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267" marR="49267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240 (-14)</a:t>
                      </a:r>
                      <a:endParaRPr lang="ru-RU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267" marR="4926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</a:t>
                      </a:r>
                      <a:endParaRPr lang="ru-RU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267" marR="49267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</a:t>
                      </a:r>
                      <a:endParaRPr lang="ru-RU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267" marR="49267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</a:t>
                      </a:r>
                      <a:endParaRPr lang="ru-RU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267" marR="49267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</a:t>
                      </a:r>
                      <a:endParaRPr lang="ru-RU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267" marR="49267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</a:t>
                      </a:r>
                      <a:endParaRPr lang="ru-RU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267" marR="49267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</a:t>
                      </a:r>
                      <a:endParaRPr lang="ru-RU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267" marR="49267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</a:t>
                      </a:r>
                      <a:endParaRPr lang="ru-RU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267" marR="49267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104</a:t>
                      </a:r>
                      <a:endParaRPr lang="ru-RU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267" marR="49267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</a:t>
                      </a:r>
                      <a:endParaRPr lang="ru-RU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267" marR="49267" marT="0" marB="0" anchor="b"/>
                </a:tc>
                <a:extLst>
                  <a:ext uri="{0D108BD9-81ED-4DB2-BD59-A6C34878D82A}">
                    <a16:rowId xmlns:a16="http://schemas.microsoft.com/office/drawing/2014/main" xmlns="" val="3582273838"/>
                  </a:ext>
                </a:extLst>
              </a:tr>
              <a:tr h="1778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267" marR="49267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География</a:t>
                      </a:r>
                      <a:endParaRPr lang="ru-RU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267" marR="49267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269</a:t>
                      </a:r>
                      <a:endParaRPr lang="ru-RU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267" marR="49267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253 (-16)</a:t>
                      </a:r>
                      <a:endParaRPr lang="ru-RU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267" marR="49267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253</a:t>
                      </a:r>
                      <a:endParaRPr lang="ru-RU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267" marR="4926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</a:t>
                      </a:r>
                      <a:endParaRPr lang="ru-RU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267" marR="49267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 </a:t>
                      </a:r>
                      <a:endParaRPr lang="ru-RU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267" marR="49267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</a:t>
                      </a:r>
                      <a:endParaRPr lang="ru-RU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267" marR="49267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</a:t>
                      </a:r>
                      <a:endParaRPr lang="ru-RU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267" marR="49267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267" marR="49267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  <a:endParaRPr lang="ru-RU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267" marR="49267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</a:t>
                      </a:r>
                      <a:endParaRPr lang="ru-RU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267" marR="49267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</a:t>
                      </a:r>
                      <a:endParaRPr lang="ru-RU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267" marR="49267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</a:t>
                      </a:r>
                      <a:endParaRPr lang="ru-RU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267" marR="49267" marT="0" marB="0" anchor="b"/>
                </a:tc>
                <a:extLst>
                  <a:ext uri="{0D108BD9-81ED-4DB2-BD59-A6C34878D82A}">
                    <a16:rowId xmlns:a16="http://schemas.microsoft.com/office/drawing/2014/main" xmlns="" val="3682378807"/>
                  </a:ext>
                </a:extLst>
              </a:tr>
              <a:tr h="1778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267" marR="49267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Информатика и ИКТ</a:t>
                      </a:r>
                      <a:endParaRPr lang="ru-RU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267" marR="49267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135</a:t>
                      </a:r>
                      <a:endParaRPr lang="ru-RU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267" marR="49267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139 (+4)</a:t>
                      </a:r>
                      <a:endParaRPr lang="ru-RU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267" marR="49267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136 (-3)</a:t>
                      </a:r>
                      <a:endParaRPr lang="ru-RU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267" marR="4926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267" marR="49267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267" marR="49267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267" marR="49267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267" marR="49267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267" marR="49267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267" marR="49267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267" marR="49267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267" marR="49267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267" marR="49267" marT="0" marB="0" anchor="b"/>
                </a:tc>
                <a:extLst>
                  <a:ext uri="{0D108BD9-81ED-4DB2-BD59-A6C34878D82A}">
                    <a16:rowId xmlns:a16="http://schemas.microsoft.com/office/drawing/2014/main" xmlns="" val="641172691"/>
                  </a:ext>
                </a:extLst>
              </a:tr>
              <a:tr h="1778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05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267" marR="49267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История</a:t>
                      </a:r>
                      <a:endParaRPr lang="ru-RU" sz="105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267" marR="49267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270</a:t>
                      </a:r>
                      <a:endParaRPr lang="ru-RU" sz="105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267" marR="49267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232 (-38)</a:t>
                      </a:r>
                      <a:endParaRPr lang="ru-RU" sz="105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267" marR="49267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320 (+88)</a:t>
                      </a:r>
                      <a:endParaRPr lang="ru-RU" sz="105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267" marR="4926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</a:t>
                      </a:r>
                      <a:endParaRPr lang="ru-RU" sz="105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267" marR="49267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</a:t>
                      </a:r>
                      <a:endParaRPr lang="ru-RU" sz="105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267" marR="49267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endParaRPr lang="ru-RU" sz="105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267" marR="49267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</a:t>
                      </a:r>
                      <a:endParaRPr lang="ru-RU" sz="1050" b="1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267" marR="49267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</a:t>
                      </a:r>
                      <a:endParaRPr lang="ru-RU" sz="1050" b="1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267" marR="49267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 b="1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267" marR="49267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</a:t>
                      </a:r>
                      <a:endParaRPr lang="ru-RU" sz="105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267" marR="49267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</a:t>
                      </a:r>
                      <a:endParaRPr lang="ru-RU" sz="105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267" marR="49267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</a:t>
                      </a:r>
                      <a:endParaRPr lang="ru-RU" sz="105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267" marR="49267" marT="0" marB="0" anchor="b"/>
                </a:tc>
                <a:extLst>
                  <a:ext uri="{0D108BD9-81ED-4DB2-BD59-A6C34878D82A}">
                    <a16:rowId xmlns:a16="http://schemas.microsoft.com/office/drawing/2014/main" xmlns="" val="3277752782"/>
                  </a:ext>
                </a:extLst>
              </a:tr>
              <a:tr h="1778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05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267" marR="49267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Искусство (МХК)</a:t>
                      </a:r>
                      <a:endParaRPr lang="ru-RU" sz="105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267" marR="49267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135 </a:t>
                      </a:r>
                      <a:endParaRPr lang="ru-RU" sz="105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267" marR="49267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 (-99)</a:t>
                      </a:r>
                      <a:endParaRPr lang="ru-RU" sz="105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267" marR="49267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 (+ 25)</a:t>
                      </a:r>
                      <a:endParaRPr lang="ru-RU" sz="105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267" marR="4926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050" b="1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267" marR="49267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05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267" marR="49267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105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267" marR="49267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05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267" marR="49267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05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267" marR="49267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105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267" marR="49267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05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267" marR="49267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05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267" marR="49267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  <a:endParaRPr lang="ru-RU" sz="105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267" marR="49267" marT="0" marB="0" anchor="b"/>
                </a:tc>
                <a:extLst>
                  <a:ext uri="{0D108BD9-81ED-4DB2-BD59-A6C34878D82A}">
                    <a16:rowId xmlns:a16="http://schemas.microsoft.com/office/drawing/2014/main" xmlns="" val="3283229474"/>
                  </a:ext>
                </a:extLst>
              </a:tr>
              <a:tr h="1778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267" marR="49267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Литература</a:t>
                      </a:r>
                      <a:endParaRPr lang="ru-RU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267" marR="49267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349 </a:t>
                      </a:r>
                      <a:endParaRPr lang="ru-RU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267" marR="49267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326 (-23)</a:t>
                      </a:r>
                      <a:endParaRPr lang="ru-RU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267" marR="49267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316 (-10)</a:t>
                      </a:r>
                      <a:endParaRPr lang="ru-RU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267" marR="4926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107</a:t>
                      </a:r>
                      <a:endParaRPr lang="ru-RU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267" marR="49267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</a:t>
                      </a:r>
                      <a:endParaRPr lang="ru-RU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267" marR="49267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  <a:endParaRPr lang="ru-RU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267" marR="49267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103</a:t>
                      </a:r>
                      <a:endParaRPr lang="ru-RU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267" marR="49267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</a:t>
                      </a:r>
                      <a:endParaRPr lang="ru-RU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267" marR="49267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</a:t>
                      </a:r>
                      <a:endParaRPr lang="ru-RU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267" marR="49267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210</a:t>
                      </a:r>
                      <a:endParaRPr lang="ru-RU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267" marR="49267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164</a:t>
                      </a:r>
                      <a:endParaRPr lang="ru-RU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267" marR="49267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</a:t>
                      </a:r>
                      <a:endParaRPr lang="ru-RU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267" marR="49267" marT="0" marB="0" anchor="b"/>
                </a:tc>
                <a:extLst>
                  <a:ext uri="{0D108BD9-81ED-4DB2-BD59-A6C34878D82A}">
                    <a16:rowId xmlns:a16="http://schemas.microsoft.com/office/drawing/2014/main" xmlns="" val="1748379969"/>
                  </a:ext>
                </a:extLst>
              </a:tr>
              <a:tr h="1778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267" marR="49267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Математика</a:t>
                      </a:r>
                      <a:endParaRPr lang="ru-RU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267" marR="49267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436</a:t>
                      </a:r>
                      <a:endParaRPr lang="ru-RU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267" marR="49267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423 (-13)</a:t>
                      </a:r>
                      <a:endParaRPr lang="ru-RU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267" marR="49267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476 (+53)</a:t>
                      </a:r>
                      <a:endParaRPr lang="ru-RU" sz="105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267" marR="4926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ru-RU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267" marR="49267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</a:t>
                      </a:r>
                      <a:endParaRPr lang="ru-RU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267" marR="49267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267" marR="49267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</a:t>
                      </a:r>
                      <a:endParaRPr lang="ru-RU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267" marR="49267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</a:t>
                      </a:r>
                      <a:endParaRPr lang="ru-RU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267" marR="49267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</a:t>
                      </a:r>
                      <a:endParaRPr lang="ru-RU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267" marR="49267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</a:t>
                      </a:r>
                      <a:endParaRPr lang="ru-RU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267" marR="49267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111</a:t>
                      </a:r>
                      <a:endParaRPr lang="ru-RU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267" marR="49267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</a:t>
                      </a:r>
                      <a:endParaRPr lang="ru-RU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267" marR="49267" marT="0" marB="0" anchor="b"/>
                </a:tc>
                <a:extLst>
                  <a:ext uri="{0D108BD9-81ED-4DB2-BD59-A6C34878D82A}">
                    <a16:rowId xmlns:a16="http://schemas.microsoft.com/office/drawing/2014/main" xmlns="" val="2196844339"/>
                  </a:ext>
                </a:extLst>
              </a:tr>
              <a:tr h="1778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267" marR="49267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Немецкий язык</a:t>
                      </a:r>
                      <a:endParaRPr lang="ru-RU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267" marR="49267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267" marR="49267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(-14)</a:t>
                      </a:r>
                      <a:endParaRPr lang="ru-RU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267" marR="49267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(+7)</a:t>
                      </a:r>
                      <a:endParaRPr lang="ru-RU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267" marR="4926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267" marR="49267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267" marR="49267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267" marR="49267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267" marR="49267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267" marR="49267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267" marR="49267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267" marR="49267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267" marR="49267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267" marR="49267" marT="0" marB="0" anchor="b"/>
                </a:tc>
                <a:extLst>
                  <a:ext uri="{0D108BD9-81ED-4DB2-BD59-A6C34878D82A}">
                    <a16:rowId xmlns:a16="http://schemas.microsoft.com/office/drawing/2014/main" xmlns="" val="3762297520"/>
                  </a:ext>
                </a:extLst>
              </a:tr>
              <a:tr h="1778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267" marR="49267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Обществознание</a:t>
                      </a:r>
                      <a:endParaRPr lang="ru-RU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267" marR="49267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285 </a:t>
                      </a:r>
                      <a:endParaRPr lang="ru-RU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267" marR="49267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218 (-67)</a:t>
                      </a:r>
                      <a:endParaRPr lang="ru-RU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267" marR="49267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251 (+33)</a:t>
                      </a:r>
                      <a:endParaRPr lang="ru-RU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267" marR="4926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</a:t>
                      </a:r>
                      <a:endParaRPr lang="ru-RU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267" marR="49267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endParaRPr lang="ru-RU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267" marR="49267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  <a:endParaRPr lang="ru-RU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267" marR="49267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</a:t>
                      </a:r>
                      <a:endParaRPr lang="ru-RU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267" marR="49267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</a:t>
                      </a:r>
                      <a:endParaRPr lang="ru-RU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267" marR="49267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</a:t>
                      </a:r>
                      <a:endParaRPr lang="ru-RU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267" marR="49267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</a:t>
                      </a:r>
                      <a:endParaRPr lang="ru-RU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267" marR="49267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</a:t>
                      </a:r>
                      <a:endParaRPr lang="ru-RU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267" marR="49267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</a:t>
                      </a:r>
                      <a:endParaRPr lang="ru-RU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267" marR="49267" marT="0" marB="0" anchor="b"/>
                </a:tc>
                <a:extLst>
                  <a:ext uri="{0D108BD9-81ED-4DB2-BD59-A6C34878D82A}">
                    <a16:rowId xmlns:a16="http://schemas.microsoft.com/office/drawing/2014/main" xmlns="" val="3731837776"/>
                  </a:ext>
                </a:extLst>
              </a:tr>
              <a:tr h="1778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267" marR="49267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ОБЖ</a:t>
                      </a:r>
                      <a:endParaRPr lang="ru-RU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267" marR="49267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227 </a:t>
                      </a:r>
                      <a:endParaRPr lang="ru-RU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267" marR="49267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149 (-78)</a:t>
                      </a:r>
                      <a:endParaRPr lang="ru-RU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267" marR="49267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203 (+54)</a:t>
                      </a:r>
                      <a:endParaRPr lang="ru-RU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267" marR="4926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267" marR="49267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267" marR="49267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</a:t>
                      </a:r>
                      <a:endParaRPr lang="ru-RU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267" marR="49267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</a:t>
                      </a:r>
                      <a:endParaRPr lang="ru-RU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267" marR="49267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</a:t>
                      </a:r>
                      <a:endParaRPr lang="ru-RU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267" marR="49267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  <a:endParaRPr lang="ru-RU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267" marR="49267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</a:t>
                      </a:r>
                      <a:endParaRPr lang="ru-RU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267" marR="49267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</a:t>
                      </a:r>
                      <a:endParaRPr lang="ru-RU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267" marR="49267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</a:t>
                      </a:r>
                      <a:endParaRPr lang="ru-RU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267" marR="49267" marT="0" marB="0" anchor="b"/>
                </a:tc>
                <a:extLst>
                  <a:ext uri="{0D108BD9-81ED-4DB2-BD59-A6C34878D82A}">
                    <a16:rowId xmlns:a16="http://schemas.microsoft.com/office/drawing/2014/main" xmlns="" val="547940364"/>
                  </a:ext>
                </a:extLst>
              </a:tr>
              <a:tr h="1778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105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267" marR="49267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Право</a:t>
                      </a:r>
                      <a:endParaRPr lang="ru-RU" sz="105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267" marR="49267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126 </a:t>
                      </a:r>
                      <a:endParaRPr lang="ru-RU" sz="105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267" marR="49267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 (-60)</a:t>
                      </a:r>
                      <a:endParaRPr lang="ru-RU" sz="105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267" marR="49267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 (-2)</a:t>
                      </a:r>
                      <a:endParaRPr lang="ru-RU" sz="105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267" marR="4926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05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267" marR="49267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05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267" marR="49267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050" b="1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267" marR="49267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ru-RU" sz="105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267" marR="49267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050" b="1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267" marR="49267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05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267" marR="49267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  <a:endParaRPr lang="ru-RU" sz="105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267" marR="49267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105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267" marR="49267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105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267" marR="49267" marT="0" marB="0" anchor="b"/>
                </a:tc>
                <a:extLst>
                  <a:ext uri="{0D108BD9-81ED-4DB2-BD59-A6C34878D82A}">
                    <a16:rowId xmlns:a16="http://schemas.microsoft.com/office/drawing/2014/main" xmlns="" val="1024013833"/>
                  </a:ext>
                </a:extLst>
              </a:tr>
              <a:tr h="1778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105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267" marR="49267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Русский язык</a:t>
                      </a:r>
                      <a:endParaRPr lang="ru-RU" sz="105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267" marR="49267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501 </a:t>
                      </a:r>
                      <a:endParaRPr lang="ru-RU" sz="105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267" marR="49267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487 (-14)</a:t>
                      </a:r>
                      <a:endParaRPr lang="ru-RU" sz="105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267" marR="49267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512 (+25)</a:t>
                      </a:r>
                      <a:endParaRPr lang="ru-RU" sz="105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267" marR="4926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</a:t>
                      </a:r>
                      <a:endParaRPr lang="ru-RU" sz="105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267" marR="49267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</a:t>
                      </a:r>
                      <a:endParaRPr lang="ru-RU" sz="105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267" marR="49267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</a:t>
                      </a:r>
                      <a:endParaRPr lang="ru-RU" sz="105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267" marR="49267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111</a:t>
                      </a:r>
                      <a:endParaRPr lang="ru-RU" sz="105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267" marR="49267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111</a:t>
                      </a:r>
                      <a:endParaRPr lang="ru-RU" sz="105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267" marR="49267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111</a:t>
                      </a:r>
                      <a:endParaRPr lang="ru-RU" sz="105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267" marR="49267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</a:t>
                      </a:r>
                      <a:endParaRPr lang="ru-RU" sz="1050" b="1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267" marR="49267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</a:t>
                      </a:r>
                      <a:endParaRPr lang="ru-RU" sz="105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267" marR="49267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</a:t>
                      </a:r>
                      <a:endParaRPr lang="ru-RU" sz="105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267" marR="49267" marT="0" marB="0" anchor="b"/>
                </a:tc>
                <a:extLst>
                  <a:ext uri="{0D108BD9-81ED-4DB2-BD59-A6C34878D82A}">
                    <a16:rowId xmlns:a16="http://schemas.microsoft.com/office/drawing/2014/main" xmlns="" val="1963919577"/>
                  </a:ext>
                </a:extLst>
              </a:tr>
              <a:tr h="1778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267" marR="49267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Технология</a:t>
                      </a:r>
                      <a:endParaRPr lang="ru-RU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267" marR="49267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289 </a:t>
                      </a:r>
                      <a:endParaRPr lang="ru-RU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267" marR="49267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160 (-129)</a:t>
                      </a:r>
                      <a:endParaRPr lang="ru-RU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267" marR="49267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176 (+16)</a:t>
                      </a:r>
                      <a:endParaRPr lang="ru-RU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267" marR="4926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  <a:endParaRPr lang="ru-RU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267" marR="49267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267" marR="49267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267" marR="49267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</a:t>
                      </a:r>
                      <a:endParaRPr lang="ru-RU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267" marR="49267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</a:t>
                      </a:r>
                      <a:endParaRPr lang="ru-RU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267" marR="49267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</a:t>
                      </a:r>
                      <a:endParaRPr lang="ru-RU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267" marR="49267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</a:t>
                      </a:r>
                      <a:endParaRPr lang="ru-RU" sz="105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267" marR="49267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</a:t>
                      </a:r>
                      <a:endParaRPr lang="ru-RU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267" marR="49267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</a:t>
                      </a:r>
                      <a:endParaRPr lang="ru-RU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267" marR="49267" marT="0" marB="0" anchor="b"/>
                </a:tc>
                <a:extLst>
                  <a:ext uri="{0D108BD9-81ED-4DB2-BD59-A6C34878D82A}">
                    <a16:rowId xmlns:a16="http://schemas.microsoft.com/office/drawing/2014/main" xmlns="" val="237702724"/>
                  </a:ext>
                </a:extLst>
              </a:tr>
              <a:tr h="1693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10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267" marR="49267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Физика</a:t>
                      </a:r>
                      <a:endParaRPr lang="ru-RU" sz="10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267" marR="49267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154 </a:t>
                      </a:r>
                      <a:endParaRPr lang="ru-RU" sz="10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267" marR="49267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140 (-14)</a:t>
                      </a:r>
                      <a:endParaRPr lang="ru-RU" sz="10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267" marR="49267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148 (+8)</a:t>
                      </a:r>
                      <a:endParaRPr lang="ru-RU" sz="10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267" marR="4926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0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267" marR="49267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000" b="1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267" marR="49267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0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267" marR="49267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endParaRPr lang="ru-RU" sz="1000" b="1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267" marR="49267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  <a:endParaRPr lang="ru-RU" sz="10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267" marR="49267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10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267" marR="49267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  <a:endParaRPr lang="ru-RU" sz="1000" b="1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267" marR="49267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</a:t>
                      </a:r>
                      <a:endParaRPr lang="ru-RU" sz="10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267" marR="49267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endParaRPr lang="ru-RU" sz="10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267" marR="49267" marT="0" marB="0" anchor="b"/>
                </a:tc>
                <a:extLst>
                  <a:ext uri="{0D108BD9-81ED-4DB2-BD59-A6C34878D82A}">
                    <a16:rowId xmlns:a16="http://schemas.microsoft.com/office/drawing/2014/main" xmlns="" val="1357805996"/>
                  </a:ext>
                </a:extLst>
              </a:tr>
              <a:tr h="1693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ru-RU" sz="10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267" marR="49267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Физ. культура</a:t>
                      </a:r>
                      <a:endParaRPr lang="ru-RU" sz="10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267" marR="49267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313 </a:t>
                      </a:r>
                      <a:endParaRPr lang="ru-RU" sz="10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267" marR="49267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251 (-62)</a:t>
                      </a:r>
                      <a:endParaRPr lang="ru-RU" sz="1000" b="1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267" marR="49267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320 (69)</a:t>
                      </a:r>
                      <a:endParaRPr lang="ru-RU" sz="10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267" marR="4926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</a:t>
                      </a:r>
                      <a:endParaRPr lang="ru-RU" sz="10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267" marR="49267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</a:t>
                      </a:r>
                      <a:endParaRPr lang="ru-RU" sz="10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267" marR="49267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</a:t>
                      </a:r>
                      <a:endParaRPr lang="ru-RU" sz="10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267" marR="49267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</a:t>
                      </a:r>
                      <a:endParaRPr lang="ru-RU" sz="10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267" marR="49267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</a:t>
                      </a:r>
                      <a:endParaRPr lang="ru-RU" sz="10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267" marR="49267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147</a:t>
                      </a:r>
                      <a:endParaRPr lang="ru-RU" sz="10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267" marR="49267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190</a:t>
                      </a:r>
                      <a:endParaRPr lang="ru-RU" sz="10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267" marR="49267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152</a:t>
                      </a:r>
                      <a:endParaRPr lang="ru-RU" sz="10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267" marR="49267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236</a:t>
                      </a:r>
                      <a:endParaRPr lang="ru-RU" sz="10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267" marR="49267" marT="0" marB="0" anchor="b"/>
                </a:tc>
                <a:extLst>
                  <a:ext uri="{0D108BD9-81ED-4DB2-BD59-A6C34878D82A}">
                    <a16:rowId xmlns:a16="http://schemas.microsoft.com/office/drawing/2014/main" xmlns="" val="3657097431"/>
                  </a:ext>
                </a:extLst>
              </a:tr>
              <a:tr h="1693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lang="ru-RU" sz="1000" b="1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267" marR="49267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Химия</a:t>
                      </a:r>
                      <a:endParaRPr lang="ru-RU" sz="10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267" marR="49267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 </a:t>
                      </a:r>
                      <a:endParaRPr lang="ru-RU" sz="10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267" marR="49267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267" marR="49267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 (-26)</a:t>
                      </a:r>
                      <a:endParaRPr lang="ru-RU" sz="10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267" marR="4926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0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267" marR="49267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0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267" marR="49267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000" b="1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267" marR="49267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1000" b="1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267" marR="49267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000" b="1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267" marR="49267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000" b="1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267" marR="49267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endParaRPr lang="ru-RU" sz="1000" b="1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267" marR="49267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1000" b="1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267" marR="49267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10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267" marR="49267" marT="0" marB="0" anchor="b"/>
                </a:tc>
                <a:extLst>
                  <a:ext uri="{0D108BD9-81ED-4DB2-BD59-A6C34878D82A}">
                    <a16:rowId xmlns:a16="http://schemas.microsoft.com/office/drawing/2014/main" xmlns="" val="3969299842"/>
                  </a:ext>
                </a:extLst>
              </a:tr>
              <a:tr h="1693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1000" b="1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267" marR="49267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Экология</a:t>
                      </a:r>
                      <a:endParaRPr lang="ru-RU" sz="1000" b="1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267" marR="49267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142  </a:t>
                      </a:r>
                      <a:endParaRPr lang="ru-RU" sz="1000" b="1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267" marR="49267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 (+58)</a:t>
                      </a:r>
                      <a:endParaRPr lang="ru-RU" sz="1000" b="1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267" marR="49267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 (- 149)</a:t>
                      </a:r>
                      <a:endParaRPr lang="ru-RU" sz="10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267" marR="4926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  <a:endParaRPr lang="ru-RU" sz="1000" b="1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267" marR="49267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endParaRPr lang="ru-RU" sz="10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267" marR="49267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10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267" marR="49267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</a:t>
                      </a:r>
                      <a:endParaRPr lang="ru-RU" sz="1000" b="1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267" marR="49267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</a:t>
                      </a:r>
                      <a:endParaRPr lang="ru-RU" sz="10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267" marR="49267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0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267" marR="49267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</a:t>
                      </a:r>
                      <a:endParaRPr lang="ru-RU" sz="1000" b="1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267" marR="49267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</a:t>
                      </a:r>
                      <a:endParaRPr lang="ru-RU" sz="1000" b="1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267" marR="49267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ru-RU" sz="10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267" marR="49267" marT="0" marB="0" anchor="b"/>
                </a:tc>
                <a:extLst>
                  <a:ext uri="{0D108BD9-81ED-4DB2-BD59-A6C34878D82A}">
                    <a16:rowId xmlns:a16="http://schemas.microsoft.com/office/drawing/2014/main" xmlns="" val="576785684"/>
                  </a:ext>
                </a:extLst>
              </a:tr>
              <a:tr h="1693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endParaRPr lang="ru-RU" sz="10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267" marR="49267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Экономика</a:t>
                      </a:r>
                      <a:endParaRPr lang="ru-RU" sz="10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267" marR="49267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267" marR="49267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102 (+2)</a:t>
                      </a:r>
                      <a:endParaRPr lang="ru-RU" sz="10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267" marR="49267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 (- 32)</a:t>
                      </a:r>
                      <a:endParaRPr lang="ru-RU" sz="10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267" marR="4926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267" marR="49267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000" b="1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267" marR="49267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000" b="1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267" marR="49267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000" b="1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267" marR="49267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000" b="1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267" marR="49267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10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267" marR="49267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0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267" marR="49267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10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267" marR="49267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endParaRPr lang="ru-RU" sz="10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267" marR="49267" marT="0" marB="0" anchor="b"/>
                </a:tc>
                <a:extLst>
                  <a:ext uri="{0D108BD9-81ED-4DB2-BD59-A6C34878D82A}">
                    <a16:rowId xmlns:a16="http://schemas.microsoft.com/office/drawing/2014/main" xmlns="" val="3362640527"/>
                  </a:ext>
                </a:extLst>
              </a:tr>
              <a:tr h="63078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267" marR="49267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ИТОГО: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267" marR="49267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4347</a:t>
                      </a:r>
                      <a:endParaRPr lang="ru-RU" sz="1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267" marR="4926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3959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(-388)</a:t>
                      </a:r>
                      <a:endParaRPr lang="ru-RU" sz="1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267" marR="4926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4004 (+45)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267" marR="4926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615 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267" marR="4926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511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(-104)</a:t>
                      </a:r>
                      <a:endParaRPr lang="ru-RU" sz="1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267" marR="4926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508 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(-3)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267" marR="4926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830 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267" marR="4926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798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(-32)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267" marR="4926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714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(-84)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267" marR="4926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1445 </a:t>
                      </a:r>
                      <a:endParaRPr lang="ru-RU" sz="1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267" marR="4926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1309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(-136)</a:t>
                      </a:r>
                      <a:endParaRPr lang="ru-RU" sz="1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267" marR="4926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1222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(-87)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267" marR="49267" marT="0" marB="0"/>
                </a:tc>
                <a:extLst>
                  <a:ext uri="{0D108BD9-81ED-4DB2-BD59-A6C34878D82A}">
                    <a16:rowId xmlns:a16="http://schemas.microsoft.com/office/drawing/2014/main" xmlns="" val="1042235366"/>
                  </a:ext>
                </a:extLst>
              </a:tr>
            </a:tbl>
          </a:graphicData>
        </a:graphic>
      </p:graphicFrame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5226"/>
          <a:stretch/>
        </p:blipFill>
        <p:spPr>
          <a:xfrm>
            <a:off x="323852" y="365125"/>
            <a:ext cx="1204542" cy="1204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75100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6914" y="365126"/>
            <a:ext cx="9656885" cy="689952"/>
          </a:xfrm>
        </p:spPr>
        <p:txBody>
          <a:bodyPr>
            <a:normAutofit/>
          </a:bodyPr>
          <a:lstStyle/>
          <a:p>
            <a:r>
              <a:rPr lang="ru-RU" alt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данных об участниках школьного этапа ВсОШ по школам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91602322"/>
              </p:ext>
            </p:extLst>
          </p:nvPr>
        </p:nvGraphicFramePr>
        <p:xfrm>
          <a:off x="1611922" y="902433"/>
          <a:ext cx="9268561" cy="587198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55875">
                  <a:extLst>
                    <a:ext uri="{9D8B030D-6E8A-4147-A177-3AD203B41FA5}">
                      <a16:colId xmlns:a16="http://schemas.microsoft.com/office/drawing/2014/main" xmlns="" val="4116943385"/>
                    </a:ext>
                  </a:extLst>
                </a:gridCol>
                <a:gridCol w="3055946">
                  <a:extLst>
                    <a:ext uri="{9D8B030D-6E8A-4147-A177-3AD203B41FA5}">
                      <a16:colId xmlns:a16="http://schemas.microsoft.com/office/drawing/2014/main" xmlns="" val="3245961595"/>
                    </a:ext>
                  </a:extLst>
                </a:gridCol>
                <a:gridCol w="1380392">
                  <a:extLst>
                    <a:ext uri="{9D8B030D-6E8A-4147-A177-3AD203B41FA5}">
                      <a16:colId xmlns:a16="http://schemas.microsoft.com/office/drawing/2014/main" xmlns="" val="368872590"/>
                    </a:ext>
                  </a:extLst>
                </a:gridCol>
                <a:gridCol w="3411416">
                  <a:extLst>
                    <a:ext uri="{9D8B030D-6E8A-4147-A177-3AD203B41FA5}">
                      <a16:colId xmlns:a16="http://schemas.microsoft.com/office/drawing/2014/main" xmlns="" val="4256536061"/>
                    </a:ext>
                  </a:extLst>
                </a:gridCol>
                <a:gridCol w="764932">
                  <a:extLst>
                    <a:ext uri="{9D8B030D-6E8A-4147-A177-3AD203B41FA5}">
                      <a16:colId xmlns:a16="http://schemas.microsoft.com/office/drawing/2014/main" xmlns="" val="1553234632"/>
                    </a:ext>
                  </a:extLst>
                </a:gridCol>
              </a:tblGrid>
              <a:tr h="5274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№/п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997" marR="429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ОУ</a:t>
                      </a:r>
                      <a:endParaRPr lang="ru-RU" sz="11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997" marR="429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Общее количество обучающихся </a:t>
                      </a:r>
                      <a:br>
                        <a:rPr lang="ru-RU" sz="11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5-11 (чел.)</a:t>
                      </a:r>
                      <a:endParaRPr lang="ru-RU" sz="11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997" marR="429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Кол-во участников (чел.) </a:t>
                      </a:r>
                      <a:br>
                        <a:rPr lang="ru-RU" sz="11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11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обучающихся</a:t>
                      </a: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принявший участие в данном этапе олимпиады по </a:t>
                      </a:r>
                      <a:r>
                        <a:rPr lang="ru-RU" sz="11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нескольким </a:t>
                      </a: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предметам, учит. 1 раз)</a:t>
                      </a:r>
                      <a:endParaRPr lang="ru-RU" sz="11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997" marR="429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1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997" marR="42997" marT="0" marB="0"/>
                </a:tc>
                <a:extLst>
                  <a:ext uri="{0D108BD9-81ED-4DB2-BD59-A6C34878D82A}">
                    <a16:rowId xmlns:a16="http://schemas.microsoft.com/office/drawing/2014/main" xmlns="" val="300487293"/>
                  </a:ext>
                </a:extLst>
              </a:tr>
              <a:tr h="1318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997" marR="429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МОБУ СОШ с. </a:t>
                      </a:r>
                      <a:r>
                        <a:rPr lang="ru-RU" sz="11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Алатана</a:t>
                      </a:r>
                      <a:endParaRPr lang="ru-RU" sz="11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997" marR="4299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</a:t>
                      </a:r>
                      <a:endParaRPr lang="ru-RU" sz="11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997" marR="4299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  <a:endParaRPr lang="ru-RU" sz="11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997" marR="429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62,7</a:t>
                      </a:r>
                      <a:endParaRPr lang="ru-RU" sz="11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997" marR="42997" marT="0" marB="0"/>
                </a:tc>
                <a:extLst>
                  <a:ext uri="{0D108BD9-81ED-4DB2-BD59-A6C34878D82A}">
                    <a16:rowId xmlns:a16="http://schemas.microsoft.com/office/drawing/2014/main" xmlns="" val="2537558500"/>
                  </a:ext>
                </a:extLst>
              </a:tr>
              <a:tr h="2102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1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997" marR="429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МОБУ СОШ </a:t>
                      </a:r>
                      <a:r>
                        <a:rPr lang="ru-RU" sz="1100" b="1" dirty="0" err="1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с.Аючево</a:t>
                      </a:r>
                      <a:r>
                        <a:rPr lang="ru-RU" sz="11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b="1" dirty="0" err="1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им.Рима</a:t>
                      </a:r>
                      <a:r>
                        <a:rPr lang="ru-RU" sz="11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b="1" dirty="0" err="1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Янгузина</a:t>
                      </a:r>
                      <a:endParaRPr lang="ru-RU" sz="11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997" marR="4299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11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997" marR="4299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11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997" marR="429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</a:t>
                      </a:r>
                      <a:endParaRPr lang="ru-RU" sz="11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997" marR="42997" marT="0" marB="0"/>
                </a:tc>
                <a:extLst>
                  <a:ext uri="{0D108BD9-81ED-4DB2-BD59-A6C34878D82A}">
                    <a16:rowId xmlns:a16="http://schemas.microsoft.com/office/drawing/2014/main" xmlns="" val="884883541"/>
                  </a:ext>
                </a:extLst>
              </a:tr>
              <a:tr h="1318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1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997" marR="429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МОБУ СОШ с. Бельское</a:t>
                      </a:r>
                      <a:endParaRPr lang="ru-RU" sz="11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997" marR="4299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</a:t>
                      </a:r>
                      <a:endParaRPr lang="ru-RU" sz="11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997" marR="4299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</a:t>
                      </a:r>
                      <a:endParaRPr lang="ru-RU" sz="11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997" marR="429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56,7</a:t>
                      </a:r>
                      <a:endParaRPr lang="ru-RU" sz="11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997" marR="42997" marT="0" marB="0"/>
                </a:tc>
                <a:extLst>
                  <a:ext uri="{0D108BD9-81ED-4DB2-BD59-A6C34878D82A}">
                    <a16:rowId xmlns:a16="http://schemas.microsoft.com/office/drawing/2014/main" xmlns="" val="16777666"/>
                  </a:ext>
                </a:extLst>
              </a:tr>
              <a:tr h="1318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1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997" marR="429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МОБУ СОШ с. Буриказганово</a:t>
                      </a:r>
                      <a:endParaRPr lang="ru-RU" sz="11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997" marR="4299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</a:t>
                      </a:r>
                      <a:endParaRPr lang="ru-RU" sz="11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997" marR="4299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</a:t>
                      </a:r>
                      <a:endParaRPr lang="ru-RU" sz="11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997" marR="429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66,1</a:t>
                      </a:r>
                      <a:endParaRPr lang="ru-RU" sz="11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997" marR="42997" marT="0" marB="0"/>
                </a:tc>
                <a:extLst>
                  <a:ext uri="{0D108BD9-81ED-4DB2-BD59-A6C34878D82A}">
                    <a16:rowId xmlns:a16="http://schemas.microsoft.com/office/drawing/2014/main" xmlns="" val="1959167535"/>
                  </a:ext>
                </a:extLst>
              </a:tr>
              <a:tr h="1318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1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997" marR="429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МОБУ СОШ с. Б. Куганак</a:t>
                      </a:r>
                      <a:endParaRPr lang="ru-RU" sz="11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997" marR="4299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239</a:t>
                      </a:r>
                      <a:endParaRPr lang="ru-RU" sz="11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997" marR="4299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113</a:t>
                      </a:r>
                      <a:endParaRPr lang="ru-RU" sz="11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997" marR="429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47,2</a:t>
                      </a:r>
                      <a:endParaRPr lang="ru-RU" sz="11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997" marR="42997" marT="0" marB="0"/>
                </a:tc>
                <a:extLst>
                  <a:ext uri="{0D108BD9-81ED-4DB2-BD59-A6C34878D82A}">
                    <a16:rowId xmlns:a16="http://schemas.microsoft.com/office/drawing/2014/main" xmlns="" val="65621706"/>
                  </a:ext>
                </a:extLst>
              </a:tr>
              <a:tr h="1318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1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997" marR="429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МОБУ СОШ с. Васильевка</a:t>
                      </a:r>
                      <a:endParaRPr lang="ru-RU" sz="11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997" marR="4299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</a:t>
                      </a:r>
                      <a:endParaRPr lang="ru-RU" sz="11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997" marR="4299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endParaRPr lang="ru-RU" sz="11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997" marR="429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53,6</a:t>
                      </a:r>
                      <a:endParaRPr lang="ru-RU" sz="11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997" marR="42997" marT="0" marB="0"/>
                </a:tc>
                <a:extLst>
                  <a:ext uri="{0D108BD9-81ED-4DB2-BD59-A6C34878D82A}">
                    <a16:rowId xmlns:a16="http://schemas.microsoft.com/office/drawing/2014/main" xmlns="" val="815363602"/>
                  </a:ext>
                </a:extLst>
              </a:tr>
              <a:tr h="1318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1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997" marR="429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МОБУ СОШ с. Верхние Услы</a:t>
                      </a:r>
                      <a:endParaRPr lang="ru-RU" sz="11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997" marR="4299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</a:t>
                      </a:r>
                      <a:endParaRPr lang="ru-RU" sz="11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997" marR="4299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</a:t>
                      </a:r>
                      <a:endParaRPr lang="ru-RU" sz="11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997" marR="429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57,4</a:t>
                      </a:r>
                      <a:endParaRPr lang="ru-RU" sz="11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997" marR="42997" marT="0" marB="0"/>
                </a:tc>
                <a:extLst>
                  <a:ext uri="{0D108BD9-81ED-4DB2-BD59-A6C34878D82A}">
                    <a16:rowId xmlns:a16="http://schemas.microsoft.com/office/drawing/2014/main" xmlns="" val="1503328211"/>
                  </a:ext>
                </a:extLst>
              </a:tr>
              <a:tr h="1318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1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997" marR="429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МОБУ СОШ д. Дергачевка</a:t>
                      </a:r>
                      <a:endParaRPr lang="ru-RU" sz="11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997" marR="4299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</a:t>
                      </a:r>
                      <a:endParaRPr lang="ru-RU" sz="11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997" marR="4299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  <a:endParaRPr lang="ru-RU" sz="11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997" marR="429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43,3</a:t>
                      </a:r>
                      <a:endParaRPr lang="ru-RU" sz="11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997" marR="42997" marT="0" marB="0"/>
                </a:tc>
                <a:extLst>
                  <a:ext uri="{0D108BD9-81ED-4DB2-BD59-A6C34878D82A}">
                    <a16:rowId xmlns:a16="http://schemas.microsoft.com/office/drawing/2014/main" xmlns="" val="2903173743"/>
                  </a:ext>
                </a:extLst>
              </a:tr>
              <a:tr h="1318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1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997" marR="429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МОБУ СОШ д. Золотоношка</a:t>
                      </a:r>
                      <a:endParaRPr lang="ru-RU" sz="11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997" marR="4299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ru-RU" sz="11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997" marR="4299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endParaRPr lang="ru-RU" sz="11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997" marR="429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</a:t>
                      </a:r>
                      <a:endParaRPr lang="ru-RU" sz="11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997" marR="42997" marT="0" marB="0"/>
                </a:tc>
                <a:extLst>
                  <a:ext uri="{0D108BD9-81ED-4DB2-BD59-A6C34878D82A}">
                    <a16:rowId xmlns:a16="http://schemas.microsoft.com/office/drawing/2014/main" xmlns="" val="3557157788"/>
                  </a:ext>
                </a:extLst>
              </a:tr>
              <a:tr h="1318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1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997" marR="429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МОБУ СОШ с. Ишпарсово</a:t>
                      </a:r>
                      <a:endParaRPr lang="ru-RU" sz="11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997" marR="4299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</a:t>
                      </a:r>
                      <a:endParaRPr lang="ru-RU" sz="11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997" marR="4299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  <a:endParaRPr lang="ru-RU" sz="11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997" marR="429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34,6</a:t>
                      </a:r>
                      <a:endParaRPr lang="ru-RU" sz="11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997" marR="42997" marT="0" marB="0"/>
                </a:tc>
                <a:extLst>
                  <a:ext uri="{0D108BD9-81ED-4DB2-BD59-A6C34878D82A}">
                    <a16:rowId xmlns:a16="http://schemas.microsoft.com/office/drawing/2014/main" xmlns="" val="1590812530"/>
                  </a:ext>
                </a:extLst>
              </a:tr>
              <a:tr h="2637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1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997" marR="429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МОБУ СОШ д. Константиноградовка</a:t>
                      </a:r>
                      <a:endParaRPr lang="ru-RU" sz="11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997" marR="4299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</a:t>
                      </a:r>
                      <a:endParaRPr lang="ru-RU" sz="11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997" marR="4299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</a:t>
                      </a:r>
                      <a:endParaRPr lang="ru-RU" sz="11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997" marR="429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67,4</a:t>
                      </a:r>
                      <a:endParaRPr lang="ru-RU" sz="11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997" marR="42997" marT="0" marB="0"/>
                </a:tc>
                <a:extLst>
                  <a:ext uri="{0D108BD9-81ED-4DB2-BD59-A6C34878D82A}">
                    <a16:rowId xmlns:a16="http://schemas.microsoft.com/office/drawing/2014/main" xmlns="" val="2483688252"/>
                  </a:ext>
                </a:extLst>
              </a:tr>
              <a:tr h="1318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1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997" marR="429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МОБУ СОШ д. Максимовка</a:t>
                      </a:r>
                      <a:endParaRPr lang="ru-RU" sz="11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997" marR="4299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  <a:endParaRPr lang="ru-RU" sz="11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997" marR="4299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</a:t>
                      </a:r>
                      <a:endParaRPr lang="ru-RU" sz="11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997" marR="429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72,5</a:t>
                      </a:r>
                      <a:endParaRPr lang="ru-RU" sz="11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997" marR="42997" marT="0" marB="0"/>
                </a:tc>
                <a:extLst>
                  <a:ext uri="{0D108BD9-81ED-4DB2-BD59-A6C34878D82A}">
                    <a16:rowId xmlns:a16="http://schemas.microsoft.com/office/drawing/2014/main" xmlns="" val="2255999048"/>
                  </a:ext>
                </a:extLst>
              </a:tr>
              <a:tr h="1318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11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997" marR="429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МОБУ СОШ с. Николаевка</a:t>
                      </a:r>
                      <a:endParaRPr lang="ru-RU" sz="11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997" marR="4299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</a:t>
                      </a:r>
                      <a:endParaRPr lang="ru-RU" sz="11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997" marR="4299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</a:t>
                      </a:r>
                      <a:endParaRPr lang="ru-RU" sz="11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997" marR="429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70,2</a:t>
                      </a:r>
                      <a:endParaRPr lang="ru-RU" sz="11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997" marR="42997" marT="0" marB="0"/>
                </a:tc>
                <a:extLst>
                  <a:ext uri="{0D108BD9-81ED-4DB2-BD59-A6C34878D82A}">
                    <a16:rowId xmlns:a16="http://schemas.microsoft.com/office/drawing/2014/main" xmlns="" val="1691470625"/>
                  </a:ext>
                </a:extLst>
              </a:tr>
              <a:tr h="1318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11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997" marR="429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МОБУ СОШ с. Октябрьское</a:t>
                      </a:r>
                      <a:endParaRPr lang="ru-RU" sz="11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997" marR="4299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</a:t>
                      </a:r>
                      <a:endParaRPr lang="ru-RU" sz="11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997" marR="4299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</a:t>
                      </a:r>
                      <a:endParaRPr lang="ru-RU" sz="11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997" marR="429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43,3</a:t>
                      </a:r>
                      <a:endParaRPr lang="ru-RU" sz="11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997" marR="42997" marT="0" marB="0"/>
                </a:tc>
                <a:extLst>
                  <a:ext uri="{0D108BD9-81ED-4DB2-BD59-A6C34878D82A}">
                    <a16:rowId xmlns:a16="http://schemas.microsoft.com/office/drawing/2014/main" xmlns="" val="1333749647"/>
                  </a:ext>
                </a:extLst>
              </a:tr>
              <a:tr h="1318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11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997" marR="429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МОБУ СОШ с.Новая Отрадовка</a:t>
                      </a:r>
                      <a:endParaRPr lang="ru-RU" sz="11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997" marR="4299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530</a:t>
                      </a:r>
                      <a:endParaRPr lang="ru-RU" sz="11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997" marR="4299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195</a:t>
                      </a:r>
                      <a:endParaRPr lang="ru-RU" sz="11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997" marR="429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36,7</a:t>
                      </a:r>
                      <a:endParaRPr lang="ru-RU" sz="11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997" marR="42997" marT="0" marB="0"/>
                </a:tc>
                <a:extLst>
                  <a:ext uri="{0D108BD9-81ED-4DB2-BD59-A6C34878D82A}">
                    <a16:rowId xmlns:a16="http://schemas.microsoft.com/office/drawing/2014/main" xmlns="" val="2586299373"/>
                  </a:ext>
                </a:extLst>
              </a:tr>
              <a:tr h="1318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11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997" marR="429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МОБУ СОШ с. Новое Барятино</a:t>
                      </a:r>
                      <a:endParaRPr lang="ru-RU" sz="11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997" marR="4299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</a:t>
                      </a:r>
                      <a:endParaRPr lang="ru-RU" sz="11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997" marR="4299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lang="ru-RU" sz="11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997" marR="429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23,4</a:t>
                      </a:r>
                      <a:endParaRPr lang="ru-RU" sz="11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997" marR="42997" marT="0" marB="0"/>
                </a:tc>
                <a:extLst>
                  <a:ext uri="{0D108BD9-81ED-4DB2-BD59-A6C34878D82A}">
                    <a16:rowId xmlns:a16="http://schemas.microsoft.com/office/drawing/2014/main" xmlns="" val="2560308069"/>
                  </a:ext>
                </a:extLst>
              </a:tr>
              <a:tr h="1905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ru-RU" sz="11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997" marR="429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МОБУ СОШ с. Новофедоровское</a:t>
                      </a:r>
                      <a:endParaRPr lang="ru-RU" sz="11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997" marR="4299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</a:t>
                      </a:r>
                      <a:endParaRPr lang="ru-RU" sz="11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997" marR="4299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</a:t>
                      </a:r>
                      <a:endParaRPr lang="ru-RU" sz="11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997" marR="429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60,4</a:t>
                      </a:r>
                      <a:endParaRPr lang="ru-RU" sz="11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997" marR="42997" marT="0" marB="0"/>
                </a:tc>
                <a:extLst>
                  <a:ext uri="{0D108BD9-81ED-4DB2-BD59-A6C34878D82A}">
                    <a16:rowId xmlns:a16="http://schemas.microsoft.com/office/drawing/2014/main" xmlns="" val="3536731164"/>
                  </a:ext>
                </a:extLst>
              </a:tr>
              <a:tr h="1318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ru-RU" sz="11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997" marR="429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МОБУ СОШ с. Наумовка</a:t>
                      </a:r>
                      <a:endParaRPr lang="ru-RU" sz="11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997" marR="4299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304</a:t>
                      </a:r>
                      <a:endParaRPr lang="ru-RU" sz="11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997" marR="4299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124</a:t>
                      </a:r>
                      <a:endParaRPr lang="ru-RU" sz="11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997" marR="429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40,7</a:t>
                      </a:r>
                      <a:endParaRPr lang="ru-RU" sz="11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997" marR="42997" marT="0" marB="0"/>
                </a:tc>
                <a:extLst>
                  <a:ext uri="{0D108BD9-81ED-4DB2-BD59-A6C34878D82A}">
                    <a16:rowId xmlns:a16="http://schemas.microsoft.com/office/drawing/2014/main" xmlns="" val="1464836045"/>
                  </a:ext>
                </a:extLst>
              </a:tr>
              <a:tr h="1318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lang="ru-RU" sz="11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997" marR="429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МОБУ СОШ с. Первомайское</a:t>
                      </a:r>
                      <a:endParaRPr lang="ru-RU" sz="11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997" marR="4299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</a:t>
                      </a:r>
                      <a:endParaRPr lang="ru-RU" sz="11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997" marR="4299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  <a:endParaRPr lang="ru-RU" sz="11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997" marR="429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48,1</a:t>
                      </a:r>
                      <a:endParaRPr lang="ru-RU" sz="11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997" marR="42997" marT="0" marB="0"/>
                </a:tc>
                <a:extLst>
                  <a:ext uri="{0D108BD9-81ED-4DB2-BD59-A6C34878D82A}">
                    <a16:rowId xmlns:a16="http://schemas.microsoft.com/office/drawing/2014/main" xmlns="" val="2912650795"/>
                  </a:ext>
                </a:extLst>
              </a:tr>
              <a:tr h="1318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11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997" marR="429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МОБУ СОШ с. Покровка</a:t>
                      </a:r>
                      <a:endParaRPr lang="ru-RU" sz="11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997" marR="4299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</a:t>
                      </a:r>
                      <a:endParaRPr lang="ru-RU" sz="11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997" marR="4299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</a:t>
                      </a:r>
                      <a:endParaRPr lang="ru-RU" sz="11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997" marR="429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41,9</a:t>
                      </a:r>
                      <a:endParaRPr lang="ru-RU" sz="11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997" marR="42997" marT="0" marB="0"/>
                </a:tc>
                <a:extLst>
                  <a:ext uri="{0D108BD9-81ED-4DB2-BD59-A6C34878D82A}">
                    <a16:rowId xmlns:a16="http://schemas.microsoft.com/office/drawing/2014/main" xmlns="" val="3960287671"/>
                  </a:ext>
                </a:extLst>
              </a:tr>
              <a:tr h="1318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endParaRPr lang="ru-RU" sz="11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997" marR="429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МОБУ СОШ с. Рощинский</a:t>
                      </a:r>
                      <a:endParaRPr lang="ru-RU" sz="11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997" marR="4299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250</a:t>
                      </a:r>
                      <a:endParaRPr lang="ru-RU" sz="11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997" marR="4299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</a:t>
                      </a:r>
                      <a:endParaRPr lang="ru-RU" sz="11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997" marR="429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36,2</a:t>
                      </a:r>
                      <a:endParaRPr lang="ru-RU" sz="11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997" marR="42997" marT="0" marB="0"/>
                </a:tc>
                <a:extLst>
                  <a:ext uri="{0D108BD9-81ED-4DB2-BD59-A6C34878D82A}">
                    <a16:rowId xmlns:a16="http://schemas.microsoft.com/office/drawing/2014/main" xmlns="" val="967132653"/>
                  </a:ext>
                </a:extLst>
              </a:tr>
              <a:tr h="1318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endParaRPr lang="ru-RU" sz="11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997" marR="429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МОБУ СОШ с. Рязановка</a:t>
                      </a:r>
                      <a:endParaRPr lang="ru-RU" sz="11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997" marR="4299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</a:t>
                      </a:r>
                      <a:endParaRPr lang="ru-RU" sz="11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997" marR="4299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</a:t>
                      </a:r>
                      <a:endParaRPr lang="ru-RU" sz="11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997" marR="429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50,6</a:t>
                      </a:r>
                      <a:endParaRPr lang="ru-RU" sz="11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997" marR="42997" marT="0" marB="0"/>
                </a:tc>
                <a:extLst>
                  <a:ext uri="{0D108BD9-81ED-4DB2-BD59-A6C34878D82A}">
                    <a16:rowId xmlns:a16="http://schemas.microsoft.com/office/drawing/2014/main" xmlns="" val="3895811581"/>
                  </a:ext>
                </a:extLst>
              </a:tr>
              <a:tr h="1318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  <a:endParaRPr lang="ru-RU" sz="11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997" marR="429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МОБУ СОШ с. Талачево</a:t>
                      </a:r>
                      <a:endParaRPr lang="ru-RU" sz="11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997" marR="4299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</a:t>
                      </a:r>
                      <a:endParaRPr lang="ru-RU" sz="11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997" marR="4299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  <a:endParaRPr lang="ru-RU" sz="11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997" marR="429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63,8</a:t>
                      </a:r>
                      <a:endParaRPr lang="ru-RU" sz="11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997" marR="42997" marT="0" marB="0"/>
                </a:tc>
                <a:extLst>
                  <a:ext uri="{0D108BD9-81ED-4DB2-BD59-A6C34878D82A}">
                    <a16:rowId xmlns:a16="http://schemas.microsoft.com/office/drawing/2014/main" xmlns="" val="1289025881"/>
                  </a:ext>
                </a:extLst>
              </a:tr>
              <a:tr h="1318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endParaRPr lang="ru-RU" sz="11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997" marR="429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МОБУ СОШ с. Талалаевка</a:t>
                      </a:r>
                      <a:endParaRPr lang="ru-RU" sz="11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997" marR="4299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lang="ru-RU" sz="11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997" marR="4299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997" marR="429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997" marR="42997" marT="0" marB="0"/>
                </a:tc>
                <a:extLst>
                  <a:ext uri="{0D108BD9-81ED-4DB2-BD59-A6C34878D82A}">
                    <a16:rowId xmlns:a16="http://schemas.microsoft.com/office/drawing/2014/main" xmlns="" val="2184805119"/>
                  </a:ext>
                </a:extLst>
              </a:tr>
              <a:tr h="1318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ru-RU" sz="11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997" marR="429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МОБУ СОШ с. Тюрюшля</a:t>
                      </a:r>
                      <a:endParaRPr lang="ru-RU" sz="11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997" marR="4299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</a:t>
                      </a:r>
                      <a:endParaRPr lang="ru-RU" sz="11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997" marR="4299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</a:t>
                      </a:r>
                      <a:endParaRPr lang="ru-RU" sz="11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997" marR="429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71,2</a:t>
                      </a:r>
                      <a:endParaRPr lang="ru-RU" sz="11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997" marR="42997" marT="0" marB="0"/>
                </a:tc>
                <a:extLst>
                  <a:ext uri="{0D108BD9-81ED-4DB2-BD59-A6C34878D82A}">
                    <a16:rowId xmlns:a16="http://schemas.microsoft.com/office/drawing/2014/main" xmlns="" val="2668621359"/>
                  </a:ext>
                </a:extLst>
              </a:tr>
              <a:tr h="1318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  <a:endParaRPr lang="ru-RU" sz="11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997" marR="429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МОБУ СОШ </a:t>
                      </a:r>
                      <a:r>
                        <a:rPr lang="ru-RU" sz="11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д.Чуртан</a:t>
                      </a:r>
                      <a:endParaRPr lang="ru-RU" sz="11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997" marR="4299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</a:t>
                      </a:r>
                      <a:endParaRPr lang="ru-RU" sz="11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997" marR="4299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</a:t>
                      </a:r>
                      <a:endParaRPr lang="ru-RU" sz="11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997" marR="429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76,5</a:t>
                      </a:r>
                      <a:endParaRPr lang="ru-RU" sz="11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997" marR="42997" marT="0" marB="0"/>
                </a:tc>
                <a:extLst>
                  <a:ext uri="{0D108BD9-81ED-4DB2-BD59-A6C34878D82A}">
                    <a16:rowId xmlns:a16="http://schemas.microsoft.com/office/drawing/2014/main" xmlns="" val="1589466878"/>
                  </a:ext>
                </a:extLst>
              </a:tr>
            </a:tbl>
          </a:graphicData>
        </a:graphic>
      </p:graphicFrame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5226"/>
          <a:stretch/>
        </p:blipFill>
        <p:spPr>
          <a:xfrm>
            <a:off x="323852" y="365125"/>
            <a:ext cx="1204542" cy="1204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86519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19815481"/>
              </p:ext>
            </p:extLst>
          </p:nvPr>
        </p:nvGraphicFramePr>
        <p:xfrm>
          <a:off x="1310052" y="1732085"/>
          <a:ext cx="9478108" cy="322935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2007">
                  <a:extLst>
                    <a:ext uri="{9D8B030D-6E8A-4147-A177-3AD203B41FA5}">
                      <a16:colId xmlns:a16="http://schemas.microsoft.com/office/drawing/2014/main" xmlns="" val="731761716"/>
                    </a:ext>
                  </a:extLst>
                </a:gridCol>
                <a:gridCol w="1148970">
                  <a:extLst>
                    <a:ext uri="{9D8B030D-6E8A-4147-A177-3AD203B41FA5}">
                      <a16:colId xmlns:a16="http://schemas.microsoft.com/office/drawing/2014/main" xmlns="" val="4069941043"/>
                    </a:ext>
                  </a:extLst>
                </a:gridCol>
                <a:gridCol w="1026510">
                  <a:extLst>
                    <a:ext uri="{9D8B030D-6E8A-4147-A177-3AD203B41FA5}">
                      <a16:colId xmlns:a16="http://schemas.microsoft.com/office/drawing/2014/main" xmlns="" val="2424327777"/>
                    </a:ext>
                  </a:extLst>
                </a:gridCol>
                <a:gridCol w="1026510">
                  <a:extLst>
                    <a:ext uri="{9D8B030D-6E8A-4147-A177-3AD203B41FA5}">
                      <a16:colId xmlns:a16="http://schemas.microsoft.com/office/drawing/2014/main" xmlns="" val="1330668277"/>
                    </a:ext>
                  </a:extLst>
                </a:gridCol>
                <a:gridCol w="1026510">
                  <a:extLst>
                    <a:ext uri="{9D8B030D-6E8A-4147-A177-3AD203B41FA5}">
                      <a16:colId xmlns:a16="http://schemas.microsoft.com/office/drawing/2014/main" xmlns="" val="2803477520"/>
                    </a:ext>
                  </a:extLst>
                </a:gridCol>
                <a:gridCol w="1026510">
                  <a:extLst>
                    <a:ext uri="{9D8B030D-6E8A-4147-A177-3AD203B41FA5}">
                      <a16:colId xmlns:a16="http://schemas.microsoft.com/office/drawing/2014/main" xmlns="" val="334853618"/>
                    </a:ext>
                  </a:extLst>
                </a:gridCol>
                <a:gridCol w="1026510">
                  <a:extLst>
                    <a:ext uri="{9D8B030D-6E8A-4147-A177-3AD203B41FA5}">
                      <a16:colId xmlns:a16="http://schemas.microsoft.com/office/drawing/2014/main" xmlns="" val="1095674684"/>
                    </a:ext>
                  </a:extLst>
                </a:gridCol>
                <a:gridCol w="1148071">
                  <a:extLst>
                    <a:ext uri="{9D8B030D-6E8A-4147-A177-3AD203B41FA5}">
                      <a16:colId xmlns:a16="http://schemas.microsoft.com/office/drawing/2014/main" xmlns="" val="848596265"/>
                    </a:ext>
                  </a:extLst>
                </a:gridCol>
                <a:gridCol w="1026510">
                  <a:extLst>
                    <a:ext uri="{9D8B030D-6E8A-4147-A177-3AD203B41FA5}">
                      <a16:colId xmlns:a16="http://schemas.microsoft.com/office/drawing/2014/main" xmlns="" val="1852257626"/>
                    </a:ext>
                  </a:extLst>
                </a:gridCol>
              </a:tblGrid>
              <a:tr h="518961">
                <a:tc rowSpan="2"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Общее количество обучающихся </a:t>
                      </a:r>
                      <a:b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5-11 классах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Муниципальный этап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840541614"/>
                  </a:ext>
                </a:extLst>
              </a:tr>
              <a:tr h="1468100">
                <a:tc gridSpan="3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Кол-во участников (чел.) </a:t>
                      </a:r>
                      <a:b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(обучающийся, принявший участие в данном этапе олимпиады по нескольким предметам, учитывается 1 раз)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Кол-во победителей</a:t>
                      </a:r>
                      <a:b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 призеров (чел.)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097755725"/>
                  </a:ext>
                </a:extLst>
              </a:tr>
              <a:tr h="4822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2021-2022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2022-2023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2023-2024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2021-2022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2022-2023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2023-2024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2021-2022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2022-2023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2023-2024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2086201906"/>
                  </a:ext>
                </a:extLst>
              </a:tr>
              <a:tr h="7600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2367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2479 (+112)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2632 (+153)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476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396 (-80)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620 (+224)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 (-29)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 (+24)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3020392712"/>
                  </a:ext>
                </a:extLst>
              </a:tr>
            </a:tbl>
          </a:graphicData>
        </a:graphic>
      </p:graphicFrame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5226"/>
          <a:stretch/>
        </p:blipFill>
        <p:spPr>
          <a:xfrm>
            <a:off x="323852" y="365125"/>
            <a:ext cx="1204542" cy="1204544"/>
          </a:xfrm>
          <a:prstGeom prst="rect">
            <a:avLst/>
          </a:prstGeom>
        </p:spPr>
      </p:pic>
      <p:sp>
        <p:nvSpPr>
          <p:cNvPr id="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934306" y="480523"/>
            <a:ext cx="9037329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Количественные данные об участниках МЭ ВсОШ </a:t>
            </a:r>
            <a:br>
              <a:rPr kumimoji="0" lang="ru-RU" alt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0" lang="ru-RU" alt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(победители и призеры)</a:t>
            </a:r>
            <a:endParaRPr kumimoji="0" lang="ru-RU" alt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95962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10153" y="567349"/>
            <a:ext cx="9261231" cy="654782"/>
          </a:xfrm>
        </p:spPr>
        <p:txBody>
          <a:bodyPr>
            <a:normAutofit fontScale="90000"/>
          </a:bodyPr>
          <a:lstStyle/>
          <a:p>
            <a:r>
              <a:rPr lang="ru-RU" altLang="ru-RU" sz="31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Количественные </a:t>
            </a:r>
            <a:r>
              <a:rPr lang="ru-RU" altLang="ru-RU" sz="31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данные об участниках МЭ </a:t>
            </a:r>
            <a:r>
              <a:rPr lang="ru-RU" altLang="ru-RU" sz="31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ВсОШ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/>
            </a:r>
            <a:b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73719585"/>
              </p:ext>
            </p:extLst>
          </p:nvPr>
        </p:nvGraphicFramePr>
        <p:xfrm>
          <a:off x="1528394" y="1136635"/>
          <a:ext cx="9558708" cy="565580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31429">
                  <a:extLst>
                    <a:ext uri="{9D8B030D-6E8A-4147-A177-3AD203B41FA5}">
                      <a16:colId xmlns:a16="http://schemas.microsoft.com/office/drawing/2014/main" xmlns="" val="2670371323"/>
                    </a:ext>
                  </a:extLst>
                </a:gridCol>
                <a:gridCol w="1141495">
                  <a:extLst>
                    <a:ext uri="{9D8B030D-6E8A-4147-A177-3AD203B41FA5}">
                      <a16:colId xmlns:a16="http://schemas.microsoft.com/office/drawing/2014/main" xmlns="" val="3221495456"/>
                    </a:ext>
                  </a:extLst>
                </a:gridCol>
                <a:gridCol w="899983">
                  <a:extLst>
                    <a:ext uri="{9D8B030D-6E8A-4147-A177-3AD203B41FA5}">
                      <a16:colId xmlns:a16="http://schemas.microsoft.com/office/drawing/2014/main" xmlns="" val="1811801669"/>
                    </a:ext>
                  </a:extLst>
                </a:gridCol>
                <a:gridCol w="900893">
                  <a:extLst>
                    <a:ext uri="{9D8B030D-6E8A-4147-A177-3AD203B41FA5}">
                      <a16:colId xmlns:a16="http://schemas.microsoft.com/office/drawing/2014/main" xmlns="" val="2407933128"/>
                    </a:ext>
                  </a:extLst>
                </a:gridCol>
                <a:gridCol w="900893">
                  <a:extLst>
                    <a:ext uri="{9D8B030D-6E8A-4147-A177-3AD203B41FA5}">
                      <a16:colId xmlns:a16="http://schemas.microsoft.com/office/drawing/2014/main" xmlns="" val="3365884346"/>
                    </a:ext>
                  </a:extLst>
                </a:gridCol>
                <a:gridCol w="771157">
                  <a:extLst>
                    <a:ext uri="{9D8B030D-6E8A-4147-A177-3AD203B41FA5}">
                      <a16:colId xmlns:a16="http://schemas.microsoft.com/office/drawing/2014/main" xmlns="" val="3313946422"/>
                    </a:ext>
                  </a:extLst>
                </a:gridCol>
                <a:gridCol w="970749">
                  <a:extLst>
                    <a:ext uri="{9D8B030D-6E8A-4147-A177-3AD203B41FA5}">
                      <a16:colId xmlns:a16="http://schemas.microsoft.com/office/drawing/2014/main" xmlns="" val="3246865006"/>
                    </a:ext>
                  </a:extLst>
                </a:gridCol>
                <a:gridCol w="859592">
                  <a:extLst>
                    <a:ext uri="{9D8B030D-6E8A-4147-A177-3AD203B41FA5}">
                      <a16:colId xmlns:a16="http://schemas.microsoft.com/office/drawing/2014/main" xmlns="" val="439581719"/>
                    </a:ext>
                  </a:extLst>
                </a:gridCol>
                <a:gridCol w="782517">
                  <a:extLst>
                    <a:ext uri="{9D8B030D-6E8A-4147-A177-3AD203B41FA5}">
                      <a16:colId xmlns:a16="http://schemas.microsoft.com/office/drawing/2014/main" xmlns="" val="3250534612"/>
                    </a:ext>
                  </a:extLst>
                </a:gridCol>
              </a:tblGrid>
              <a:tr h="166471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Общеобразовательные </a:t>
                      </a: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предметы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416" marR="52416" marT="0" marB="0"/>
                </a:tc>
                <a:tc gridSpan="8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Муниципальный этап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416" marR="52416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35131066"/>
                  </a:ext>
                </a:extLst>
              </a:tr>
              <a:tr h="36167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Фактическое кол-во участников (чел.)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416" marR="52416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Общее кол-во</a:t>
                      </a:r>
                      <a:b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победителей и призеров (чел.)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416" marR="52416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Кол-во победителей</a:t>
                      </a:r>
                      <a:b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(чел.)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416" marR="52416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Кол-во </a:t>
                      </a:r>
                      <a:b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призеров (чел.)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416" marR="52416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93772547"/>
                  </a:ext>
                </a:extLst>
              </a:tr>
              <a:tr h="28683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2022-2023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416" marR="524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2023-2024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416" marR="524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2022-2023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416" marR="524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2023-2024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416" marR="524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2022-2023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416" marR="524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2023-2024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416" marR="524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2022-2023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416" marR="524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2023-2024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416" marR="52416" marT="0" marB="0" anchor="ctr"/>
                </a:tc>
                <a:extLst>
                  <a:ext uri="{0D108BD9-81ED-4DB2-BD59-A6C34878D82A}">
                    <a16:rowId xmlns:a16="http://schemas.microsoft.com/office/drawing/2014/main" xmlns="" val="1552981143"/>
                  </a:ext>
                </a:extLst>
              </a:tr>
              <a:tr h="16074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Английский язык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416" marR="524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416" marR="524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416" marR="524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416" marR="524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416" marR="524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416" marR="524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416" marR="524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416" marR="524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416" marR="52416" marT="0" marB="0"/>
                </a:tc>
                <a:extLst>
                  <a:ext uri="{0D108BD9-81ED-4DB2-BD59-A6C34878D82A}">
                    <a16:rowId xmlns:a16="http://schemas.microsoft.com/office/drawing/2014/main" xmlns="" val="1869444240"/>
                  </a:ext>
                </a:extLst>
              </a:tr>
              <a:tr h="16074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Астрономия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416" marR="524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416" marR="524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416" marR="524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416" marR="524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416" marR="524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416" marR="524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416" marR="524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416" marR="524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416" marR="52416" marT="0" marB="0"/>
                </a:tc>
                <a:extLst>
                  <a:ext uri="{0D108BD9-81ED-4DB2-BD59-A6C34878D82A}">
                    <a16:rowId xmlns:a16="http://schemas.microsoft.com/office/drawing/2014/main" xmlns="" val="1088283604"/>
                  </a:ext>
                </a:extLst>
              </a:tr>
              <a:tr h="16074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Биология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416" marR="524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416" marR="524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416" marR="524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416" marR="524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416" marR="524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416" marR="524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416" marR="524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416" marR="524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416" marR="52416" marT="0" marB="0"/>
                </a:tc>
                <a:extLst>
                  <a:ext uri="{0D108BD9-81ED-4DB2-BD59-A6C34878D82A}">
                    <a16:rowId xmlns:a16="http://schemas.microsoft.com/office/drawing/2014/main" xmlns="" val="1964578104"/>
                  </a:ext>
                </a:extLst>
              </a:tr>
              <a:tr h="16074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География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416" marR="524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416" marR="524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416" marR="524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416" marR="524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416" marR="524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416" marR="524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416" marR="524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416" marR="524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416" marR="52416" marT="0" marB="0"/>
                </a:tc>
                <a:extLst>
                  <a:ext uri="{0D108BD9-81ED-4DB2-BD59-A6C34878D82A}">
                    <a16:rowId xmlns:a16="http://schemas.microsoft.com/office/drawing/2014/main" xmlns="" val="1290311115"/>
                  </a:ext>
                </a:extLst>
              </a:tr>
              <a:tr h="16074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Информатика (ИКТ)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416" marR="524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416" marR="524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416" marR="524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416" marR="524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416" marR="524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416" marR="524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416" marR="524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416" marR="524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416" marR="52416" marT="0" marB="0"/>
                </a:tc>
                <a:extLst>
                  <a:ext uri="{0D108BD9-81ED-4DB2-BD59-A6C34878D82A}">
                    <a16:rowId xmlns:a16="http://schemas.microsoft.com/office/drawing/2014/main" xmlns="" val="1233875691"/>
                  </a:ext>
                </a:extLst>
              </a:tr>
              <a:tr h="16074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Искусство (МХК)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416" marR="524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416" marR="524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416" marR="524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416" marR="524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416" marR="524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416" marR="524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416" marR="524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416" marR="524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416" marR="52416" marT="0" marB="0"/>
                </a:tc>
                <a:extLst>
                  <a:ext uri="{0D108BD9-81ED-4DB2-BD59-A6C34878D82A}">
                    <a16:rowId xmlns:a16="http://schemas.microsoft.com/office/drawing/2014/main" xmlns="" val="1967805299"/>
                  </a:ext>
                </a:extLst>
              </a:tr>
              <a:tr h="16074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История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416" marR="524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416" marR="524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416" marR="524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416" marR="524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416" marR="524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416" marR="524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416" marR="524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416" marR="524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416" marR="52416" marT="0" marB="0"/>
                </a:tc>
                <a:extLst>
                  <a:ext uri="{0D108BD9-81ED-4DB2-BD59-A6C34878D82A}">
                    <a16:rowId xmlns:a16="http://schemas.microsoft.com/office/drawing/2014/main" xmlns="" val="3751587906"/>
                  </a:ext>
                </a:extLst>
              </a:tr>
              <a:tr h="16074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Литература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416" marR="524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</a:t>
                      </a:r>
                      <a:endParaRPr lang="ru-RU" sz="12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416" marR="524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</a:t>
                      </a:r>
                      <a:endParaRPr lang="ru-RU" sz="12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416" marR="524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12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416" marR="524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2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416" marR="524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2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416" marR="524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2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416" marR="524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2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416" marR="524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2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416" marR="52416" marT="0" marB="0"/>
                </a:tc>
                <a:extLst>
                  <a:ext uri="{0D108BD9-81ED-4DB2-BD59-A6C34878D82A}">
                    <a16:rowId xmlns:a16="http://schemas.microsoft.com/office/drawing/2014/main" xmlns="" val="790759993"/>
                  </a:ext>
                </a:extLst>
              </a:tr>
              <a:tr h="16074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Математика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416" marR="524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416" marR="524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416" marR="524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416" marR="524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416" marR="524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416" marR="524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416" marR="524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416" marR="524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416" marR="52416" marT="0" marB="0"/>
                </a:tc>
                <a:extLst>
                  <a:ext uri="{0D108BD9-81ED-4DB2-BD59-A6C34878D82A}">
                    <a16:rowId xmlns:a16="http://schemas.microsoft.com/office/drawing/2014/main" xmlns="" val="4245012260"/>
                  </a:ext>
                </a:extLst>
              </a:tr>
              <a:tr h="16074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Немецкий язык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416" marR="524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416" marR="524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416" marR="524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416" marR="524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416" marR="524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416" marR="524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416" marR="524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416" marR="524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416" marR="52416" marT="0" marB="0"/>
                </a:tc>
                <a:extLst>
                  <a:ext uri="{0D108BD9-81ED-4DB2-BD59-A6C34878D82A}">
                    <a16:rowId xmlns:a16="http://schemas.microsoft.com/office/drawing/2014/main" xmlns="" val="3151503954"/>
                  </a:ext>
                </a:extLst>
              </a:tr>
              <a:tr h="16074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Обществознание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416" marR="524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416" marR="524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416" marR="524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416" marR="524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416" marR="524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416" marR="524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416" marR="524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416" marR="524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416" marR="52416" marT="0" marB="0"/>
                </a:tc>
                <a:extLst>
                  <a:ext uri="{0D108BD9-81ED-4DB2-BD59-A6C34878D82A}">
                    <a16:rowId xmlns:a16="http://schemas.microsoft.com/office/drawing/2014/main" xmlns="" val="1633790346"/>
                  </a:ext>
                </a:extLst>
              </a:tr>
              <a:tr h="16074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ОБЖ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416" marR="524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ru-RU" sz="12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416" marR="524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</a:t>
                      </a:r>
                      <a:endParaRPr lang="ru-RU" sz="12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416" marR="524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2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416" marR="524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12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416" marR="524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416" marR="524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2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416" marR="524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2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416" marR="524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2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416" marR="52416" marT="0" marB="0"/>
                </a:tc>
                <a:extLst>
                  <a:ext uri="{0D108BD9-81ED-4DB2-BD59-A6C34878D82A}">
                    <a16:rowId xmlns:a16="http://schemas.microsoft.com/office/drawing/2014/main" xmlns="" val="2935383303"/>
                  </a:ext>
                </a:extLst>
              </a:tr>
              <a:tr h="16074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Право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416" marR="524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416" marR="524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416" marR="524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416" marR="524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416" marR="524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416" marR="524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416" marR="524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416" marR="524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416" marR="52416" marT="0" marB="0"/>
                </a:tc>
                <a:extLst>
                  <a:ext uri="{0D108BD9-81ED-4DB2-BD59-A6C34878D82A}">
                    <a16:rowId xmlns:a16="http://schemas.microsoft.com/office/drawing/2014/main" xmlns="" val="3703411676"/>
                  </a:ext>
                </a:extLst>
              </a:tr>
              <a:tr h="16074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Русский язык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416" marR="524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416" marR="524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416" marR="524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416" marR="524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416" marR="524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416" marR="524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416" marR="524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416" marR="524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416" marR="52416" marT="0" marB="0"/>
                </a:tc>
                <a:extLst>
                  <a:ext uri="{0D108BD9-81ED-4DB2-BD59-A6C34878D82A}">
                    <a16:rowId xmlns:a16="http://schemas.microsoft.com/office/drawing/2014/main" xmlns="" val="4160588601"/>
                  </a:ext>
                </a:extLst>
              </a:tr>
              <a:tr h="16074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Технология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416" marR="524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ru-RU" sz="12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416" marR="524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12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416" marR="524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2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416" marR="524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200" b="1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416" marR="524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2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416" marR="524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416" marR="524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2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416" marR="524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2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416" marR="52416" marT="0" marB="0"/>
                </a:tc>
                <a:extLst>
                  <a:ext uri="{0D108BD9-81ED-4DB2-BD59-A6C34878D82A}">
                    <a16:rowId xmlns:a16="http://schemas.microsoft.com/office/drawing/2014/main" xmlns="" val="3580472093"/>
                  </a:ext>
                </a:extLst>
              </a:tr>
              <a:tr h="16074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Физика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416" marR="524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416" marR="524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416" marR="524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416" marR="524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416" marR="524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416" marR="524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416" marR="524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416" marR="524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416" marR="52416" marT="0" marB="0"/>
                </a:tc>
                <a:extLst>
                  <a:ext uri="{0D108BD9-81ED-4DB2-BD59-A6C34878D82A}">
                    <a16:rowId xmlns:a16="http://schemas.microsoft.com/office/drawing/2014/main" xmlns="" val="3830316023"/>
                  </a:ext>
                </a:extLst>
              </a:tr>
              <a:tr h="16074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Физическая культура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416" marR="524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</a:t>
                      </a:r>
                      <a:endParaRPr lang="ru-RU" sz="12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416" marR="524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</a:t>
                      </a:r>
                      <a:endParaRPr lang="ru-RU" sz="12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416" marR="524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12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416" marR="524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endParaRPr lang="ru-RU" sz="12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416" marR="524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2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416" marR="524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2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416" marR="524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12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416" marR="524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ru-RU" sz="12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416" marR="52416" marT="0" marB="0"/>
                </a:tc>
                <a:extLst>
                  <a:ext uri="{0D108BD9-81ED-4DB2-BD59-A6C34878D82A}">
                    <a16:rowId xmlns:a16="http://schemas.microsoft.com/office/drawing/2014/main" xmlns="" val="2790242718"/>
                  </a:ext>
                </a:extLst>
              </a:tr>
              <a:tr h="16074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Химия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416" marR="524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416" marR="524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416" marR="524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416" marR="524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416" marR="524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416" marR="524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416" marR="524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416" marR="524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416" marR="52416" marT="0" marB="0"/>
                </a:tc>
                <a:extLst>
                  <a:ext uri="{0D108BD9-81ED-4DB2-BD59-A6C34878D82A}">
                    <a16:rowId xmlns:a16="http://schemas.microsoft.com/office/drawing/2014/main" xmlns="" val="1223086802"/>
                  </a:ext>
                </a:extLst>
              </a:tr>
              <a:tr h="16074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Экология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416" marR="524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416" marR="524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416" marR="524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416" marR="524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416" marR="524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416" marR="524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416" marR="524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416" marR="524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416" marR="52416" marT="0" marB="0"/>
                </a:tc>
                <a:extLst>
                  <a:ext uri="{0D108BD9-81ED-4DB2-BD59-A6C34878D82A}">
                    <a16:rowId xmlns:a16="http://schemas.microsoft.com/office/drawing/2014/main" xmlns="" val="3424976665"/>
                  </a:ext>
                </a:extLst>
              </a:tr>
              <a:tr h="16074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Экономика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416" marR="524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416" marR="524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416" marR="524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416" marR="524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416" marR="524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416" marR="524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416" marR="524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416" marR="524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416" marR="52416" marT="0" marB="0"/>
                </a:tc>
                <a:extLst>
                  <a:ext uri="{0D108BD9-81ED-4DB2-BD59-A6C34878D82A}">
                    <a16:rowId xmlns:a16="http://schemas.microsoft.com/office/drawing/2014/main" xmlns="" val="629985531"/>
                  </a:ext>
                </a:extLst>
              </a:tr>
              <a:tr h="32148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416" marR="524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664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416" marR="524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714 (+50)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416" marR="524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416" marR="524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 (+8)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416" marR="524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416" marR="524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 (+7)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416" marR="524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416" marR="524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 (+1)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416" marR="52416" marT="0" marB="0"/>
                </a:tc>
                <a:extLst>
                  <a:ext uri="{0D108BD9-81ED-4DB2-BD59-A6C34878D82A}">
                    <a16:rowId xmlns:a16="http://schemas.microsoft.com/office/drawing/2014/main" xmlns="" val="954707558"/>
                  </a:ext>
                </a:extLst>
              </a:tr>
            </a:tbl>
          </a:graphicData>
        </a:graphic>
      </p:graphicFrame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5226"/>
          <a:stretch/>
        </p:blipFill>
        <p:spPr>
          <a:xfrm>
            <a:off x="323852" y="365125"/>
            <a:ext cx="1204542" cy="1204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443146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203</TotalTime>
  <Words>2090</Words>
  <Application>Microsoft Office PowerPoint</Application>
  <PresentationFormat>Широкоэкранный</PresentationFormat>
  <Paragraphs>1222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Times New Roman</vt:lpstr>
      <vt:lpstr>Тема Office</vt:lpstr>
      <vt:lpstr>Анализ итогов проведения  Всероссийской олимпиады школьников  в 2023-2024 учебном году</vt:lpstr>
      <vt:lpstr>                             Всероссийская олимпиада школьников (ВсОШ) – массовое ежегодное мероприятие по работе с                 одаренными школьниками в системе российского образования.   Организатором олимпиады является Минобрнауки России, утверждающий состав     Центрального оргкомитета и составы Центральных предметно-методических комиссий.  Олимпиада проводится в течение учебного года с сентября по май в установленные сроки и включает четыре этапа:                   I этап - школьный (сентябрь-октябрь) - организуется образовательными учреждениями, проводится для обучающихся 4-11 классов по общеобразовательным предметам (олимпиада проводится по заданиям, разработанным предметно-методическими комиссиями муниципального этапа ВсОШ);                II этап - муниципальный (ноябрь-декабрь) - организуется органами местного самоуправления в сфере образования, участие могут принимать учащиеся 7-11 классов, ставшие победителями и призёрами предыдущего этапа, а также победители и призёры муниципального этапа предыдущего учебного года, если они продолжают обучение в образовательных организациях (проводится по заданиям, разработанным предметно-методическими комиссиями регионального этапа ВсОШ);               III этап - региональный (январь-февраль) - организуется органами государственной власти субъектов Российской Федерации в сфере образования, участие в нём могут принимать учащиеся 9-11 классов, ставшие победителями и призёрами предыдущего этапа, регионального этапа предыдущего учебного года, если они продолжают обучение в образовательных организациях (проводится по олимпиадным заданиям, разработанным центральной предметно-методической комиссией ВсОШ);              IV этап - заключительный (март-апрель) - организуется Министерством образования и науки Российской Федерации, участвуют победители и призёры заключительного этапа ВОШ предыдущего учебного года, если они продолжают обучение в образовательных организациях, а также победители и призёры регионального этапа Олимпиады текущего учебного года, набравшие необходимое для участия в заключительном этапе количество баллов, определяемое Рособразованием. </vt:lpstr>
      <vt:lpstr>                    В 2023 -2024 учебном году все этапы ВсОШ был организованы в соответствии с                нормативной базой: </vt:lpstr>
      <vt:lpstr>Количественный состав участников олимпиады  за 3 года</vt:lpstr>
      <vt:lpstr>Количественные данные об участниках школьного этапа  всероссийской олимпиады школьников в 2023/24 учебном году  (победители и призеры) </vt:lpstr>
      <vt:lpstr>Сравнительный анализ данных об участниках  школьного этапа ВсОШ в 2023/24 учебном году  (победители и призеры по предметам) </vt:lpstr>
      <vt:lpstr>Анализ данных об участниках школьного этапа ВсОШ по школам</vt:lpstr>
      <vt:lpstr>Количественные данные об участниках МЭ ВсОШ  (победители и призеры)</vt:lpstr>
      <vt:lpstr>Количественные данные об участниках МЭ ВсОШ </vt:lpstr>
      <vt:lpstr>Количество победителей и призеров МЭ ВсОШ  в разрезе школ </vt:lpstr>
      <vt:lpstr>Презентация PowerPoint</vt:lpstr>
      <vt:lpstr>Презентация PowerPoint</vt:lpstr>
      <vt:lpstr>Презентация PowerPoint</vt:lpstr>
      <vt:lpstr>Результативность участия на РЭ ВсОШ по предметам </vt:lpstr>
      <vt:lpstr>Презентация PowerPoint</vt:lpstr>
      <vt:lpstr>Презентация PowerPoint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Анализ итогов проведения Всероссийской олимпиады школьников в 2023-2024 учебном году </dc:title>
  <dc:creator>Исхакова Руфина Ураловна</dc:creator>
  <cp:lastModifiedBy>Руфина</cp:lastModifiedBy>
  <cp:revision>24</cp:revision>
  <dcterms:created xsi:type="dcterms:W3CDTF">2024-05-20T04:56:38Z</dcterms:created>
  <dcterms:modified xsi:type="dcterms:W3CDTF">2024-05-22T03:52:28Z</dcterms:modified>
</cp:coreProperties>
</file>