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5" r:id="rId5"/>
    <p:sldId id="276" r:id="rId6"/>
    <p:sldId id="274" r:id="rId7"/>
    <p:sldId id="261" r:id="rId8"/>
    <p:sldId id="262" r:id="rId9"/>
    <p:sldId id="263" r:id="rId10"/>
    <p:sldId id="264" r:id="rId11"/>
    <p:sldId id="265" r:id="rId12"/>
    <p:sldId id="270" r:id="rId13"/>
    <p:sldId id="266" r:id="rId14"/>
    <p:sldId id="267" r:id="rId15"/>
    <p:sldId id="268" r:id="rId16"/>
    <p:sldId id="269" r:id="rId17"/>
    <p:sldId id="271" r:id="rId18"/>
    <p:sldId id="272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98" r:id="rId28"/>
    <p:sldId id="299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73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9A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7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24.png"/><Relationship Id="rId9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teaps.s3.amazonaws.com/images/chto_takoe_citoplazma_struktura-_sostav_i_svojstva_citoplazmi-2.jpg" TargetMode="External"/><Relationship Id="rId13" Type="http://schemas.openxmlformats.org/officeDocument/2006/relationships/hyperlink" Target="http://www.24farm.ru/images/bolezni/mitohondrialnie_zabolevaniya_494.jpg" TargetMode="External"/><Relationship Id="rId3" Type="http://schemas.openxmlformats.org/officeDocument/2006/relationships/hyperlink" Target="http://www.zoofirma.ru/images/knigi/0999/0986.jpg" TargetMode="External"/><Relationship Id="rId7" Type="http://schemas.openxmlformats.org/officeDocument/2006/relationships/hyperlink" Target="http://test.biologii.net/images/fortest/48/v0.jpg" TargetMode="External"/><Relationship Id="rId12" Type="http://schemas.openxmlformats.org/officeDocument/2006/relationships/hyperlink" Target="http://cs7060.vk.me/c540107/v540107296/d3e7/r18gpIsEt4o.jpg" TargetMode="External"/><Relationship Id="rId17" Type="http://schemas.openxmlformats.org/officeDocument/2006/relationships/hyperlink" Target="http://img11.nnm.ru/e/5/7/8/d/625af8db2f561b6d3a8bc5900eb.jpg" TargetMode="External"/><Relationship Id="rId2" Type="http://schemas.openxmlformats.org/officeDocument/2006/relationships/hyperlink" Target="https://im0-tub-ru.yandex.net/i?id=2f216e17140bc54085d148fa6fbbae53&amp;n=33&amp;h=215&amp;w=303" TargetMode="External"/><Relationship Id="rId16" Type="http://schemas.openxmlformats.org/officeDocument/2006/relationships/hyperlink" Target="http://biolicey2vrn.ru/9-klass/Citolog/12-4_tsitoskele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istant-lessons.ru/wp-content/uploads/2013/07/membrana-kletki-300x242.jpg" TargetMode="External"/><Relationship Id="rId11" Type="http://schemas.openxmlformats.org/officeDocument/2006/relationships/hyperlink" Target="http://dok.opredelim.com/pars_docs/refs/21/20331/img13.jpg" TargetMode="External"/><Relationship Id="rId5" Type="http://schemas.openxmlformats.org/officeDocument/2006/relationships/hyperlink" Target="https://im1-tub-ru.yandex.net/i?id=ae8527d5189714b48a08e5c2a8cb84e0&amp;n=33&amp;h=210&amp;w=480" TargetMode="External"/><Relationship Id="rId15" Type="http://schemas.openxmlformats.org/officeDocument/2006/relationships/hyperlink" Target="http://ours-nature.ru/new_site/img/2112180390/i_034.jpg" TargetMode="External"/><Relationship Id="rId10" Type="http://schemas.openxmlformats.org/officeDocument/2006/relationships/hyperlink" Target="http://m.fictionbook.ru/static/bookimages/12/60/55/12605575.bin.dir/h/i_049.jpg" TargetMode="External"/><Relationship Id="rId4" Type="http://schemas.openxmlformats.org/officeDocument/2006/relationships/hyperlink" Target="https://otvet.imgsmail.ru/download/875a8375f91de049494d6073098e8a2f_4e48aceaf7816a2897efbd1078b42a5b.png" TargetMode="External"/><Relationship Id="rId9" Type="http://schemas.openxmlformats.org/officeDocument/2006/relationships/hyperlink" Target="http://cytology.businesscatalyst.com/images/blausen_0350_endoplasmicreticulum_text-crop-u1172.jpg" TargetMode="External"/><Relationship Id="rId14" Type="http://schemas.openxmlformats.org/officeDocument/2006/relationships/hyperlink" Target="http://m.fictionbook.ru/static/bookimages/12/84/86/12848615.bin.dir/h/i_048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548" y="260648"/>
            <a:ext cx="8280920" cy="15121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A0000"/>
                </a:solidFill>
              </a:rPr>
              <a:t>  </a:t>
            </a:r>
            <a:r>
              <a:rPr lang="ru-RU" b="1" dirty="0" smtClean="0">
                <a:solidFill>
                  <a:srgbClr val="9A0000"/>
                </a:solidFill>
              </a:rPr>
              <a:t> Цитология наука о клетке.</a:t>
            </a:r>
            <a:br>
              <a:rPr lang="ru-RU" b="1" dirty="0" smtClean="0">
                <a:solidFill>
                  <a:srgbClr val="9A0000"/>
                </a:solidFill>
              </a:rPr>
            </a:br>
            <a:r>
              <a:rPr lang="ru-RU" b="1" dirty="0" smtClean="0">
                <a:solidFill>
                  <a:srgbClr val="9A0000"/>
                </a:solidFill>
              </a:rPr>
              <a:t>Строение </a:t>
            </a:r>
            <a:r>
              <a:rPr lang="ru-RU" b="1" dirty="0" err="1" smtClean="0">
                <a:solidFill>
                  <a:srgbClr val="9A0000"/>
                </a:solidFill>
              </a:rPr>
              <a:t>эукариотических</a:t>
            </a:r>
            <a:r>
              <a:rPr lang="ru-RU" b="1" dirty="0" smtClean="0">
                <a:solidFill>
                  <a:srgbClr val="9A0000"/>
                </a:solidFill>
              </a:rPr>
              <a:t> клеток</a:t>
            </a:r>
            <a:endParaRPr lang="ru-RU" b="1" dirty="0">
              <a:solidFill>
                <a:srgbClr val="9A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5517232"/>
            <a:ext cx="4424536" cy="841648"/>
          </a:xfrm>
        </p:spPr>
        <p:txBody>
          <a:bodyPr>
            <a:normAutofit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772816"/>
            <a:ext cx="4054456" cy="339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428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31728444"/>
              </p:ext>
            </p:extLst>
          </p:nvPr>
        </p:nvGraphicFramePr>
        <p:xfrm>
          <a:off x="179512" y="332656"/>
          <a:ext cx="8784976" cy="16141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79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01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757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Название 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Особенности строения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Функция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990033"/>
                          </a:solidFill>
                          <a:effectLst/>
                        </a:rPr>
                        <a:t>Комплекс </a:t>
                      </a:r>
                      <a:r>
                        <a:rPr lang="ru-RU" sz="1800" b="1" dirty="0" err="1">
                          <a:solidFill>
                            <a:srgbClr val="990033"/>
                          </a:solidFill>
                          <a:effectLst/>
                        </a:rPr>
                        <a:t>Гольджи</a:t>
                      </a:r>
                      <a:endParaRPr lang="ru-RU" sz="1800" b="1" dirty="0">
                        <a:solidFill>
                          <a:srgbClr val="9900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4" marR="3027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состоит из цистерн, трубочек, вакуолей и транспортных пузырьков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4" marR="3027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накопление и «упаковка» химических </a:t>
                      </a:r>
                      <a:r>
                        <a:rPr lang="ru-RU" sz="1800" dirty="0" smtClean="0">
                          <a:effectLst/>
                        </a:rPr>
                        <a:t>соединений (секретов), </a:t>
                      </a:r>
                      <a:r>
                        <a:rPr lang="ru-RU" sz="1800" dirty="0">
                          <a:effectLst/>
                        </a:rPr>
                        <a:t>синтезируемых в </a:t>
                      </a:r>
                      <a:r>
                        <a:rPr lang="ru-RU" sz="1800" dirty="0" smtClean="0">
                          <a:effectLst/>
                        </a:rPr>
                        <a:t>клетке, образование лизосом.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4" marR="30274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2420888"/>
            <a:ext cx="5544616" cy="385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438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6724573"/>
              </p:ext>
            </p:extLst>
          </p:nvPr>
        </p:nvGraphicFramePr>
        <p:xfrm>
          <a:off x="179512" y="332656"/>
          <a:ext cx="8784976" cy="12987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79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01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757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Название 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Особенности строения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Функция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990033"/>
                          </a:solidFill>
                          <a:effectLst/>
                        </a:rPr>
                        <a:t>Лизосома</a:t>
                      </a:r>
                      <a:endParaRPr lang="ru-RU" sz="1800" b="1" dirty="0">
                        <a:solidFill>
                          <a:srgbClr val="9900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4" marR="3027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округлый органоид, наполнена ферментами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4" marR="3027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внутри­клеточное </a:t>
                      </a:r>
                      <a:r>
                        <a:rPr lang="ru-RU" sz="1800" dirty="0" smtClean="0">
                          <a:effectLst/>
                        </a:rPr>
                        <a:t>пищеварение, разрушение структур клетки при их отмирании.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4" marR="30274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771800" y="2299864"/>
            <a:ext cx="3672408" cy="396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208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98922190"/>
              </p:ext>
            </p:extLst>
          </p:nvPr>
        </p:nvGraphicFramePr>
        <p:xfrm>
          <a:off x="179512" y="332656"/>
          <a:ext cx="8784976" cy="19296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79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01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757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Название 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Особенности строения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Функция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9900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Вакуоль</a:t>
                      </a:r>
                      <a:endParaRPr lang="ru-RU" sz="1800" b="1" dirty="0">
                        <a:solidFill>
                          <a:srgbClr val="9900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4" marR="3027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Мембрана</a:t>
                      </a:r>
                      <a:r>
                        <a:rPr lang="ru-RU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8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тонопласт</a:t>
                      </a:r>
                      <a:r>
                        <a:rPr lang="ru-RU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), заполненная клеточным соком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4" marR="3027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Регуляция водно- солевого обмена, создание </a:t>
                      </a:r>
                      <a:r>
                        <a:rPr lang="ru-RU" sz="1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тургорного</a:t>
                      </a: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давления, накопление запасных веществ, выведение из обмена токсичных соединений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4" marR="30274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644008" y="2903762"/>
            <a:ext cx="4176464" cy="25528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29176" y="2924944"/>
            <a:ext cx="3960440" cy="2592288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2051720" y="4437112"/>
            <a:ext cx="415048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55776" y="5614990"/>
            <a:ext cx="974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Вакуоль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92080" y="5194066"/>
            <a:ext cx="3125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Отличие вакуолей в молодых </a:t>
            </a:r>
          </a:p>
          <a:p>
            <a:r>
              <a:rPr lang="ru-RU" dirty="0" smtClean="0"/>
              <a:t>и старых (справа) клетках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50644" y="6165304"/>
            <a:ext cx="8186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990033"/>
                </a:solidFill>
              </a:rPr>
              <a:t>Вакуоли с клеточным соком есть только в клетках растений</a:t>
            </a:r>
            <a:endParaRPr lang="ru-RU" sz="24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720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61579953"/>
              </p:ext>
            </p:extLst>
          </p:nvPr>
        </p:nvGraphicFramePr>
        <p:xfrm>
          <a:off x="195879" y="3933056"/>
          <a:ext cx="8784976" cy="25554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547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Название 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Особенности строения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Функция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187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990033"/>
                          </a:solidFill>
                          <a:effectLst/>
                        </a:rPr>
                        <a:t>Митохондрия</a:t>
                      </a:r>
                      <a:endParaRPr lang="ru-RU" sz="1800" b="1" dirty="0">
                        <a:solidFill>
                          <a:srgbClr val="9900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4" marR="3027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органоид овальной формы, </a:t>
                      </a:r>
                      <a:r>
                        <a:rPr lang="ru-RU" sz="1800" dirty="0" smtClean="0">
                          <a:effectLst/>
                        </a:rPr>
                        <a:t>содержит </a:t>
                      </a:r>
                      <a:r>
                        <a:rPr lang="ru-RU" sz="1800" dirty="0">
                          <a:effectLst/>
                        </a:rPr>
                        <a:t>две  мембраны – наружную и внутреннюю. Внутренняя мембрана образует много складок, называемых </a:t>
                      </a:r>
                      <a:r>
                        <a:rPr lang="ru-RU" sz="1800" dirty="0" err="1" smtClean="0">
                          <a:effectLst/>
                        </a:rPr>
                        <a:t>кристами</a:t>
                      </a:r>
                      <a:r>
                        <a:rPr lang="ru-RU" sz="1800" dirty="0">
                          <a:effectLst/>
                        </a:rPr>
                        <a:t>. Митохондрии имеют собственную ДНК </a:t>
                      </a:r>
                      <a:r>
                        <a:rPr lang="ru-RU" sz="1800" dirty="0" smtClean="0">
                          <a:effectLst/>
                        </a:rPr>
                        <a:t>и рибосомы,  </a:t>
                      </a:r>
                      <a:r>
                        <a:rPr lang="ru-RU" sz="1800" dirty="0">
                          <a:effectLst/>
                        </a:rPr>
                        <a:t>способны к делению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4" marR="3027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участвуют в процессах клеточного кислородного дыхания </a:t>
                      </a:r>
                      <a:r>
                        <a:rPr lang="ru-RU" sz="1800" dirty="0" smtClean="0">
                          <a:effectLst/>
                        </a:rPr>
                        <a:t>(</a:t>
                      </a:r>
                      <a:r>
                        <a:rPr lang="ru-RU" sz="1800" u="sng" dirty="0" smtClean="0">
                          <a:effectLst/>
                        </a:rPr>
                        <a:t>синтез АТФ</a:t>
                      </a:r>
                      <a:r>
                        <a:rPr lang="ru-RU" sz="1800" dirty="0">
                          <a:effectLst/>
                        </a:rPr>
                        <a:t>)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Силовые </a:t>
                      </a:r>
                      <a:r>
                        <a:rPr lang="ru-RU" sz="1800" dirty="0">
                          <a:effectLst/>
                        </a:rPr>
                        <a:t>станции клетки, энергетические станции клетки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4" marR="30274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548680"/>
            <a:ext cx="3984766" cy="26002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120" y="332656"/>
            <a:ext cx="37116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rgbClr val="990033"/>
                </a:solidFill>
              </a:rPr>
              <a:t>Двумембранные</a:t>
            </a:r>
            <a:r>
              <a:rPr lang="ru-RU" sz="3600" b="1" dirty="0" smtClean="0">
                <a:solidFill>
                  <a:srgbClr val="990033"/>
                </a:solidFill>
              </a:rPr>
              <a:t> </a:t>
            </a:r>
          </a:p>
          <a:p>
            <a:r>
              <a:rPr lang="ru-RU" sz="3600" b="1" dirty="0" smtClean="0">
                <a:solidFill>
                  <a:srgbClr val="990033"/>
                </a:solidFill>
              </a:rPr>
              <a:t>органоиды</a:t>
            </a:r>
            <a:endParaRPr lang="ru-RU" sz="36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75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28632614"/>
              </p:ext>
            </p:extLst>
          </p:nvPr>
        </p:nvGraphicFramePr>
        <p:xfrm>
          <a:off x="251519" y="116632"/>
          <a:ext cx="8712968" cy="3501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889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757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549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Название 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Особенности строения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Функция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06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990033"/>
                          </a:solidFill>
                          <a:effectLst/>
                        </a:rPr>
                        <a:t>Пластиды.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Различают </a:t>
                      </a:r>
                      <a:r>
                        <a:rPr lang="ru-RU" sz="1800" dirty="0">
                          <a:effectLst/>
                        </a:rPr>
                        <a:t>зеленые пластиды </a:t>
                      </a:r>
                      <a:r>
                        <a:rPr lang="ru-RU" sz="1800" b="1" dirty="0">
                          <a:solidFill>
                            <a:srgbClr val="00B050"/>
                          </a:solidFill>
                          <a:effectLst/>
                        </a:rPr>
                        <a:t>хлоропласты</a:t>
                      </a:r>
                      <a:r>
                        <a:rPr lang="ru-RU" sz="1800" dirty="0">
                          <a:effectLst/>
                        </a:rPr>
                        <a:t>, желтые и оранжевые - </a:t>
                      </a:r>
                      <a:r>
                        <a:rPr lang="ru-RU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хромопласты</a:t>
                      </a:r>
                      <a:r>
                        <a:rPr lang="ru-RU" sz="1800" dirty="0">
                          <a:effectLst/>
                        </a:rPr>
                        <a:t>, бесцветные - </a:t>
                      </a:r>
                      <a:r>
                        <a:rPr lang="ru-RU" sz="1800" b="1" u="sng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лейкопласты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4" marR="3027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Они  окружены двойной мембраной, внутренняя образует много складчатых выростов, собранных в стопки - граны. Пластиды содержат собст­венную ДНК </a:t>
                      </a:r>
                      <a:r>
                        <a:rPr lang="ru-RU" sz="1800" dirty="0" smtClean="0">
                          <a:effectLst/>
                        </a:rPr>
                        <a:t>и рибосомы,  </a:t>
                      </a:r>
                      <a:r>
                        <a:rPr lang="ru-RU" sz="1800" dirty="0">
                          <a:effectLst/>
                        </a:rPr>
                        <a:t>способны к делению.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4" marR="3027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Цвет пластид придает окраску клетке и органам растений. Зеленый цвет хлоропластов обусловливает пигмент хлорофилл - главный фотосинтезирующий пигмент. В хлоропластах на свету осуще­ствляется </a:t>
                      </a:r>
                      <a:r>
                        <a:rPr lang="ru-RU" sz="1800" dirty="0" smtClean="0">
                          <a:effectLst/>
                        </a:rPr>
                        <a:t>фотосинтез.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Лейкопласты накапливают запасные вещества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4" marR="30274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51520" y="3140968"/>
            <a:ext cx="3240360" cy="35230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3842962"/>
            <a:ext cx="3657600" cy="19263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92080" y="6093296"/>
            <a:ext cx="3477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9A0000"/>
                </a:solidFill>
              </a:rPr>
              <a:t>Пластиды  свойственны только растительным клеткам. </a:t>
            </a:r>
          </a:p>
        </p:txBody>
      </p:sp>
    </p:spTree>
    <p:extLst>
      <p:ext uri="{BB962C8B-B14F-4D97-AF65-F5344CB8AC3E}">
        <p14:creationId xmlns:p14="http://schemas.microsoft.com/office/powerpoint/2010/main" xmlns="" val="28516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37618661"/>
              </p:ext>
            </p:extLst>
          </p:nvPr>
        </p:nvGraphicFramePr>
        <p:xfrm>
          <a:off x="179512" y="3933056"/>
          <a:ext cx="8784976" cy="1975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245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048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Название 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Особенности строения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Функция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097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990033"/>
                          </a:solidFill>
                          <a:effectLst/>
                        </a:rPr>
                        <a:t>Рибосомы</a:t>
                      </a:r>
                      <a:endParaRPr lang="ru-RU" sz="1800" b="1" dirty="0">
                        <a:solidFill>
                          <a:srgbClr val="9900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4" marR="3027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состоит из двух субъеди­ниц - большой и малой, состоящих из четырех молекул РНК и нескольких молекул белков. Обычно рибосомы объединяются в группы - </a:t>
                      </a:r>
                      <a:r>
                        <a:rPr lang="ru-RU" sz="1800" dirty="0" err="1">
                          <a:effectLst/>
                        </a:rPr>
                        <a:t>полисомы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4" marR="3027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Синтез белка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4" marR="30274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620688"/>
            <a:ext cx="4343708" cy="23471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120" y="332656"/>
            <a:ext cx="34816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rgbClr val="990033"/>
                </a:solidFill>
              </a:rPr>
              <a:t>Немембранные</a:t>
            </a:r>
            <a:r>
              <a:rPr lang="ru-RU" sz="3600" b="1" dirty="0" smtClean="0">
                <a:solidFill>
                  <a:srgbClr val="990033"/>
                </a:solidFill>
              </a:rPr>
              <a:t> </a:t>
            </a:r>
          </a:p>
          <a:p>
            <a:r>
              <a:rPr lang="ru-RU" sz="3600" b="1" dirty="0" smtClean="0">
                <a:solidFill>
                  <a:srgbClr val="990033"/>
                </a:solidFill>
              </a:rPr>
              <a:t>органоиды</a:t>
            </a:r>
            <a:endParaRPr lang="ru-RU" sz="36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20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81495310"/>
              </p:ext>
            </p:extLst>
          </p:nvPr>
        </p:nvGraphicFramePr>
        <p:xfrm>
          <a:off x="179512" y="692696"/>
          <a:ext cx="8712968" cy="1944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048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Название 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Особенности строения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Функция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041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9900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Клеточный</a:t>
                      </a:r>
                      <a:r>
                        <a:rPr lang="ru-RU" sz="1800" b="1" baseline="0" dirty="0" smtClean="0">
                          <a:solidFill>
                            <a:srgbClr val="9900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центр</a:t>
                      </a:r>
                      <a:endParaRPr lang="ru-RU" sz="1800" b="1" dirty="0">
                        <a:solidFill>
                          <a:srgbClr val="9900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4" marR="3027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Две центриоли, состоящие из пучков</a:t>
                      </a:r>
                      <a:r>
                        <a:rPr lang="ru-RU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микротрубочек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4" marR="3027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Формирование</a:t>
                      </a:r>
                      <a:r>
                        <a:rPr lang="ru-RU" sz="1800" baseline="0" dirty="0" smtClean="0">
                          <a:effectLst/>
                        </a:rPr>
                        <a:t> веретена деления </a:t>
                      </a:r>
                      <a:r>
                        <a:rPr lang="ru-RU" sz="1800" dirty="0" smtClean="0">
                          <a:effectLst/>
                        </a:rPr>
                        <a:t>и </a:t>
                      </a:r>
                      <a:r>
                        <a:rPr lang="ru-RU" sz="1800" dirty="0">
                          <a:effectLst/>
                        </a:rPr>
                        <a:t>«</a:t>
                      </a:r>
                      <a:r>
                        <a:rPr lang="ru-RU" sz="1800" dirty="0" smtClean="0">
                          <a:effectLst/>
                        </a:rPr>
                        <a:t>растаскивание» хромосом </a:t>
                      </a:r>
                      <a:r>
                        <a:rPr lang="ru-RU" sz="1800" dirty="0">
                          <a:effectLst/>
                        </a:rPr>
                        <a:t>в ходе деления </a:t>
                      </a:r>
                      <a:r>
                        <a:rPr lang="ru-RU" sz="1800" dirty="0" smtClean="0">
                          <a:effectLst/>
                        </a:rPr>
                        <a:t>клетки у животных, грибов и низших растений.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4" marR="30274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3716278"/>
            <a:ext cx="6516526" cy="242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783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52843221"/>
              </p:ext>
            </p:extLst>
          </p:nvPr>
        </p:nvGraphicFramePr>
        <p:xfrm>
          <a:off x="251520" y="332656"/>
          <a:ext cx="8712968" cy="1656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048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Название 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Особенности строения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Функция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61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rgbClr val="9900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Цитоскелет</a:t>
                      </a:r>
                      <a:endParaRPr lang="ru-RU" sz="1800" b="1" dirty="0">
                        <a:solidFill>
                          <a:srgbClr val="9900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4" marR="3027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Микротрубочки</a:t>
                      </a:r>
                      <a:r>
                        <a:rPr lang="ru-RU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и пучки белковых волокон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4" marR="3027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поддерживают форму </a:t>
                      </a:r>
                      <a:r>
                        <a:rPr lang="ru-RU" sz="1800" dirty="0" smtClean="0">
                          <a:effectLst/>
                        </a:rPr>
                        <a:t>клетки,</a:t>
                      </a:r>
                      <a:r>
                        <a:rPr lang="ru-RU" sz="1800" baseline="0" dirty="0" smtClean="0">
                          <a:effectLst/>
                        </a:rPr>
                        <a:t> обеспечивают движение внутриклеточных структур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4" marR="30274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2708920"/>
            <a:ext cx="5385752" cy="261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293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57351600"/>
              </p:ext>
            </p:extLst>
          </p:nvPr>
        </p:nvGraphicFramePr>
        <p:xfrm>
          <a:off x="251520" y="332656"/>
          <a:ext cx="8712968" cy="14637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220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Название 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Особенности строения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Функция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79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9900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Жгутики</a:t>
                      </a:r>
                      <a:r>
                        <a:rPr lang="ru-RU" sz="1800" b="1" baseline="0" dirty="0" smtClean="0">
                          <a:solidFill>
                            <a:srgbClr val="9900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реснички</a:t>
                      </a:r>
                      <a:endParaRPr lang="ru-RU" sz="1800" b="1" dirty="0">
                        <a:solidFill>
                          <a:srgbClr val="9900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4" marR="3027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Несколько пар микротрубочек, покрытых наружной плазматической мембраной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4" marR="3027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Осуществляют</a:t>
                      </a:r>
                      <a:r>
                        <a:rPr lang="ru-RU" sz="1800" baseline="0" dirty="0" smtClean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 движение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4" marR="30274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2492896"/>
            <a:ext cx="4752349" cy="321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293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90033"/>
                </a:solidFill>
              </a:rPr>
              <a:t>Сравнение </a:t>
            </a:r>
            <a:r>
              <a:rPr lang="ru-RU" dirty="0" err="1" smtClean="0">
                <a:solidFill>
                  <a:srgbClr val="990033"/>
                </a:solidFill>
              </a:rPr>
              <a:t>эукариотических</a:t>
            </a:r>
            <a:r>
              <a:rPr lang="ru-RU" dirty="0" smtClean="0">
                <a:solidFill>
                  <a:srgbClr val="990033"/>
                </a:solidFill>
              </a:rPr>
              <a:t> клеток</a:t>
            </a:r>
            <a:endParaRPr lang="ru-RU" dirty="0">
              <a:solidFill>
                <a:srgbClr val="990033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187624" y="1196752"/>
            <a:ext cx="6984776" cy="5173576"/>
          </a:xfrm>
          <a:ln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26162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51272" y="116632"/>
            <a:ext cx="288032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Эукариотическая</a:t>
            </a:r>
            <a:r>
              <a:rPr lang="ru-RU" b="1" dirty="0" smtClean="0"/>
              <a:t> клетка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17350" y="974668"/>
            <a:ext cx="2159144" cy="7669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Ядро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09592" y="974668"/>
            <a:ext cx="2163680" cy="7669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Цитоплазма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991644"/>
            <a:ext cx="2163680" cy="7669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Наружная плазматическая мембрана</a:t>
            </a:r>
            <a:endParaRPr lang="ru-RU" b="1" dirty="0"/>
          </a:p>
        </p:txBody>
      </p:sp>
      <p:cxnSp>
        <p:nvCxnSpPr>
          <p:cNvPr id="9" name="Прямая со стрелкой 8"/>
          <p:cNvCxnSpPr>
            <a:stCxn id="4" idx="2"/>
            <a:endCxn id="7" idx="0"/>
          </p:cNvCxnSpPr>
          <p:nvPr/>
        </p:nvCxnSpPr>
        <p:spPr>
          <a:xfrm flipH="1">
            <a:off x="1477376" y="548680"/>
            <a:ext cx="3114056" cy="4429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2"/>
            <a:endCxn id="6" idx="0"/>
          </p:cNvCxnSpPr>
          <p:nvPr/>
        </p:nvCxnSpPr>
        <p:spPr>
          <a:xfrm>
            <a:off x="4591432" y="548680"/>
            <a:ext cx="0" cy="425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2"/>
            <a:endCxn id="5" idx="0"/>
          </p:cNvCxnSpPr>
          <p:nvPr/>
        </p:nvCxnSpPr>
        <p:spPr>
          <a:xfrm>
            <a:off x="4591432" y="548680"/>
            <a:ext cx="3005490" cy="425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448160" y="2204864"/>
            <a:ext cx="2286544" cy="16729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Органоиды – </a:t>
            </a:r>
            <a:r>
              <a:rPr lang="ru-RU" dirty="0" smtClean="0"/>
              <a:t>постоянные структуры, имеющие определенное строение и функции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606480" y="2204864"/>
            <a:ext cx="2163680" cy="16729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Включения – </a:t>
            </a:r>
            <a:r>
              <a:rPr lang="ru-RU" dirty="0" smtClean="0"/>
              <a:t>непостоянные структуры клетки (капли жира, зерна крахмала и т.д.)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96680" y="2204864"/>
            <a:ext cx="2162536" cy="16729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Гиалоплазма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300192" y="4265648"/>
            <a:ext cx="2593460" cy="2376264"/>
          </a:xfrm>
          <a:prstGeom prst="rect">
            <a:avLst/>
          </a:prstGeom>
          <a:solidFill>
            <a:schemeClr val="bg1"/>
          </a:solidFill>
          <a:ln w="28575">
            <a:solidFill>
              <a:srgbClr val="9A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i="1" u="sng" dirty="0" err="1" smtClean="0">
                <a:solidFill>
                  <a:srgbClr val="9A0000"/>
                </a:solidFill>
              </a:rPr>
              <a:t>Немембранные</a:t>
            </a:r>
            <a:r>
              <a:rPr lang="ru-RU" b="1" i="1" u="sng" dirty="0" smtClean="0">
                <a:solidFill>
                  <a:srgbClr val="9A000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Рибосомы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Клеточный центр (центриоли)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 smtClean="0"/>
              <a:t>Цитоскелет</a:t>
            </a:r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Жгутики и реснички  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347864" y="4259872"/>
            <a:ext cx="2592288" cy="2376264"/>
          </a:xfrm>
          <a:prstGeom prst="rect">
            <a:avLst/>
          </a:prstGeom>
          <a:solidFill>
            <a:schemeClr val="bg1"/>
          </a:solidFill>
          <a:ln w="28575">
            <a:solidFill>
              <a:srgbClr val="9A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i="1" u="sng" dirty="0" err="1" smtClean="0">
                <a:solidFill>
                  <a:srgbClr val="9A0000"/>
                </a:solidFill>
              </a:rPr>
              <a:t>Двумембранные</a:t>
            </a:r>
            <a:r>
              <a:rPr lang="ru-RU" b="1" i="1" u="sng" dirty="0" smtClean="0">
                <a:solidFill>
                  <a:srgbClr val="9A000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Митохондрии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Пластиды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b="1" dirty="0" smtClean="0"/>
              <a:t>Хлоропласты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b="1" dirty="0" smtClean="0"/>
              <a:t>Хромопласты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b="1" dirty="0" smtClean="0"/>
              <a:t>Лейкопласты  </a:t>
            </a:r>
          </a:p>
          <a:p>
            <a:pPr algn="ctr"/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24784" y="4265648"/>
            <a:ext cx="2663956" cy="2376264"/>
          </a:xfrm>
          <a:prstGeom prst="rect">
            <a:avLst/>
          </a:prstGeom>
          <a:solidFill>
            <a:schemeClr val="bg1"/>
          </a:solidFill>
          <a:ln w="28575">
            <a:solidFill>
              <a:srgbClr val="9A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i="1" u="sng" dirty="0" err="1" smtClean="0">
                <a:solidFill>
                  <a:srgbClr val="9A0000"/>
                </a:solidFill>
              </a:rPr>
              <a:t>Одномемранн</a:t>
            </a:r>
            <a:r>
              <a:rPr lang="ru-RU" b="1" u="sng" dirty="0" err="1" smtClean="0">
                <a:solidFill>
                  <a:srgbClr val="9A0000"/>
                </a:solidFill>
              </a:rPr>
              <a:t>ые</a:t>
            </a:r>
            <a:r>
              <a:rPr lang="ru-RU" b="1" dirty="0" smtClean="0">
                <a:solidFill>
                  <a:srgbClr val="9A0000"/>
                </a:solidFill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Лизосомы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Эндоплазматическая сеть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Аппарат </a:t>
            </a:r>
            <a:r>
              <a:rPr lang="ru-RU" b="1" dirty="0" err="1" smtClean="0"/>
              <a:t>Гольджи</a:t>
            </a:r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Вакуоли </a:t>
            </a:r>
            <a:endParaRPr lang="ru-RU" b="1" dirty="0"/>
          </a:p>
        </p:txBody>
      </p:sp>
      <p:cxnSp>
        <p:nvCxnSpPr>
          <p:cNvPr id="21" name="Прямая со стрелкой 20"/>
          <p:cNvCxnSpPr>
            <a:stCxn id="6" idx="2"/>
            <a:endCxn id="16" idx="0"/>
          </p:cNvCxnSpPr>
          <p:nvPr/>
        </p:nvCxnSpPr>
        <p:spPr>
          <a:xfrm flipH="1">
            <a:off x="1477948" y="1741604"/>
            <a:ext cx="3113484" cy="4632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6" idx="2"/>
            <a:endCxn id="14" idx="0"/>
          </p:cNvCxnSpPr>
          <p:nvPr/>
        </p:nvCxnSpPr>
        <p:spPr>
          <a:xfrm>
            <a:off x="4591432" y="1741604"/>
            <a:ext cx="0" cy="4632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6" idx="2"/>
            <a:endCxn id="15" idx="0"/>
          </p:cNvCxnSpPr>
          <p:nvPr/>
        </p:nvCxnSpPr>
        <p:spPr>
          <a:xfrm>
            <a:off x="4591432" y="1741604"/>
            <a:ext cx="3096888" cy="4632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4" idx="2"/>
            <a:endCxn id="19" idx="0"/>
          </p:cNvCxnSpPr>
          <p:nvPr/>
        </p:nvCxnSpPr>
        <p:spPr>
          <a:xfrm flipH="1">
            <a:off x="1656762" y="3877780"/>
            <a:ext cx="2934670" cy="387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4565144" y="3877780"/>
            <a:ext cx="0" cy="382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14" idx="2"/>
            <a:endCxn id="17" idx="0"/>
          </p:cNvCxnSpPr>
          <p:nvPr/>
        </p:nvCxnSpPr>
        <p:spPr>
          <a:xfrm>
            <a:off x="4591432" y="3877780"/>
            <a:ext cx="3005490" cy="387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0297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6809397" cy="518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8830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КЛЕТКА ЖИВОТНОГ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5828002" cy="466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18864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990033"/>
                </a:solidFill>
              </a:rPr>
              <a:t>Строение клетки животного</a:t>
            </a:r>
            <a:endParaRPr lang="ru-RU" sz="28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44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106" y="0"/>
            <a:ext cx="4500893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79512" y="131454"/>
            <a:ext cx="4422225" cy="350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004048" y="3861048"/>
            <a:ext cx="2749196" cy="2473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894199" y="4005063"/>
            <a:ext cx="2748907" cy="2329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24328" y="4653136"/>
            <a:ext cx="228916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985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6984504" cy="581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811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286210" y="390720"/>
            <a:ext cx="88493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990033"/>
                </a:solidFill>
                <a:cs typeface="Times New Roman" pitchFamily="18" charset="0"/>
              </a:rPr>
              <a:t>Сравнительная характеристика клеток эукариот</a:t>
            </a:r>
            <a:endParaRPr lang="ru-RU" altLang="ru-RU" sz="2800" dirty="0">
              <a:solidFill>
                <a:srgbClr val="990033"/>
              </a:solidFill>
            </a:endParaRPr>
          </a:p>
        </p:txBody>
      </p:sp>
      <p:graphicFrame>
        <p:nvGraphicFramePr>
          <p:cNvPr id="46138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7585914"/>
              </p:ext>
            </p:extLst>
          </p:nvPr>
        </p:nvGraphicFramePr>
        <p:xfrm>
          <a:off x="179512" y="1412776"/>
          <a:ext cx="8839200" cy="4873625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4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098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684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2714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Признаки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Растения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Животные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Грибы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2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Сходство: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1. Имеют </a:t>
                      </a:r>
                    </a:p>
                    <a:p>
                      <a:pPr marL="914400" marR="0" lvl="1" indent="-4572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28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ядро, </a:t>
                      </a:r>
                    </a:p>
                    <a:p>
                      <a:pPr marL="914400" marR="0" lvl="1" indent="-4572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28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цитоплазму, </a:t>
                      </a:r>
                    </a:p>
                    <a:p>
                      <a:pPr marL="914400" marR="0" lvl="1" indent="-4572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28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плазматическую мембрану,  различные органоиды, </a:t>
                      </a:r>
                    </a:p>
                    <a:p>
                      <a:pPr marL="914400" marR="0" lvl="1" indent="-4572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28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клеточные включения,</a:t>
                      </a:r>
                    </a:p>
                    <a:p>
                      <a:pPr marL="914400" marR="0" lvl="1" indent="-4572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2800" b="0" i="0" u="none" strike="noStrike" cap="none" spc="10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цитоскелет</a:t>
                      </a:r>
                      <a:r>
                        <a:rPr kumimoji="0" lang="ru-RU" sz="28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2. Наблюдаются процессы митоза и мейоза.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0351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202" name="Group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91178043"/>
              </p:ext>
            </p:extLst>
          </p:nvPr>
        </p:nvGraphicFramePr>
        <p:xfrm>
          <a:off x="107504" y="260648"/>
          <a:ext cx="8928992" cy="5295335"/>
        </p:xfrm>
        <a:graphic>
          <a:graphicData uri="http://schemas.openxmlformats.org/drawingml/2006/table">
            <a:tbl>
              <a:tblPr/>
              <a:tblGrid>
                <a:gridCol w="17565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56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615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152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90979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Различия: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3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Способ питания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Автотрофный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Гетеротрофный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Гетеротрофный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81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Пластиды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Три вида пластид- хлоропласты, лейкопласты, хромопласты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Отсутствуют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Отсутствуют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229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Клеточная стенка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Из целлюлозы (клетчатки)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Отсутствует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Из  хитина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3145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220" name="Group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3995594"/>
              </p:ext>
            </p:extLst>
          </p:nvPr>
        </p:nvGraphicFramePr>
        <p:xfrm>
          <a:off x="0" y="228600"/>
          <a:ext cx="9036497" cy="6048375"/>
        </p:xfrm>
        <a:graphic>
          <a:graphicData uri="http://schemas.openxmlformats.org/drawingml/2006/table">
            <a:tbl>
              <a:tblPr/>
              <a:tblGrid>
                <a:gridCol w="19797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162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22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Вакуоли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Имеется крупная центральная вакуоль, заполненная  клеточным соком - осмотические резервуары клетки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Имеются сократительные, пищеварительные, выделительные вакуоли, обычно мелкие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Есть  центральная вакуоль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4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Запасной углевод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Крахмал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Гликоген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8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Клеточный центр (центриоли)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Имеется только у низших растений - водорослей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Имеется во всех клетках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Чаще отсутствует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1817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700808"/>
            <a:ext cx="6352999" cy="458084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90033"/>
                </a:solidFill>
              </a:rPr>
              <a:t>Сравнение клеток эукариот и прокариот</a:t>
            </a:r>
            <a:endParaRPr lang="ru-RU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92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72255582"/>
              </p:ext>
            </p:extLst>
          </p:nvPr>
        </p:nvGraphicFramePr>
        <p:xfrm>
          <a:off x="395536" y="548681"/>
          <a:ext cx="8352927" cy="5715727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7843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843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843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8791"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Органоиды клетки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Прокариоты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Эукариоты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7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Плазматическая мембрана</a:t>
                      </a:r>
                    </a:p>
                  </a:txBody>
                  <a:tcPr marT="45724" marB="45724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41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Цитоплазма</a:t>
                      </a:r>
                    </a:p>
                  </a:txBody>
                  <a:tcPr marT="45724" marB="45724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есть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41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Рибосомы</a:t>
                      </a:r>
                    </a:p>
                  </a:txBody>
                  <a:tcPr marT="45724" marB="45724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Есть, но у прокариот более мелких размеров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41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Жгутики</a:t>
                      </a:r>
                    </a:p>
                  </a:txBody>
                  <a:tcPr marT="45724" marB="45724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есть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T="45724" marB="45724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7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Митохондрии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нет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есть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5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Аппарат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Гольджи</a:t>
                      </a:r>
                      <a:endParaRPr kumimoji="0" lang="ru-RU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нет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есть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7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ЭПС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нет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есть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5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Цитоскелет</a:t>
                      </a:r>
                      <a:endParaRPr kumimoji="0" lang="ru-RU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нет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есть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919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Мезосомы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впячивания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наружной плазматической мембраны)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есть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нет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9854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90033"/>
                </a:solidFill>
              </a:rPr>
              <a:t>Примеры заданий</a:t>
            </a:r>
            <a:endParaRPr lang="ru-RU" dirty="0">
              <a:solidFill>
                <a:srgbClr val="99003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Верны ли следующие суждения о клетках растений?</a:t>
            </a:r>
            <a:br>
              <a:rPr lang="ru-RU" dirty="0"/>
            </a:br>
            <a:r>
              <a:rPr lang="ru-RU" b="1" dirty="0"/>
              <a:t>А.</a:t>
            </a:r>
            <a:r>
              <a:rPr lang="ru-RU" dirty="0"/>
              <a:t> Все живые клетки растений имеют вакуоли.</a:t>
            </a:r>
            <a:br>
              <a:rPr lang="ru-RU" dirty="0"/>
            </a:br>
            <a:r>
              <a:rPr lang="ru-RU" b="1" dirty="0"/>
              <a:t>Б. </a:t>
            </a:r>
            <a:r>
              <a:rPr lang="ru-RU" dirty="0"/>
              <a:t>Все живые клетки растений имеют цитоплазму и ядро.</a:t>
            </a:r>
          </a:p>
          <a:p>
            <a:pPr marL="400050" lvl="1" indent="0">
              <a:buNone/>
            </a:pPr>
            <a:r>
              <a:rPr lang="ru-RU" dirty="0"/>
              <a:t>1) верно только А</a:t>
            </a:r>
          </a:p>
          <a:p>
            <a:pPr marL="400050" lvl="1" indent="0">
              <a:buNone/>
            </a:pPr>
            <a:r>
              <a:rPr lang="ru-RU" dirty="0"/>
              <a:t>2) верно только Б</a:t>
            </a:r>
          </a:p>
          <a:p>
            <a:pPr marL="400050" lvl="1" indent="0">
              <a:buNone/>
            </a:pPr>
            <a:r>
              <a:rPr lang="ru-RU" dirty="0"/>
              <a:t>3) оба суждения верны</a:t>
            </a:r>
          </a:p>
          <a:p>
            <a:pPr marL="400050" lvl="1" indent="0">
              <a:buNone/>
            </a:pPr>
            <a:r>
              <a:rPr lang="ru-RU" dirty="0"/>
              <a:t>4) оба суждения неверны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4870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83547334"/>
              </p:ext>
            </p:extLst>
          </p:nvPr>
        </p:nvGraphicFramePr>
        <p:xfrm>
          <a:off x="179512" y="332656"/>
          <a:ext cx="8784976" cy="2931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79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01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757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Название 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Особенности строения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Функция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990033"/>
                          </a:solidFill>
                        </a:rPr>
                        <a:t>Наружная цитоплазматическая мембрана</a:t>
                      </a:r>
                      <a:endParaRPr lang="ru-RU" b="1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Тонкая пленка состоит из двойного</a:t>
                      </a:r>
                      <a:r>
                        <a:rPr lang="ru-RU" baseline="0" dirty="0" smtClean="0"/>
                        <a:t> слоя липидов, в который на разную глубину погружены молекулы различных белков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Ограничивает содержание клетки;</a:t>
                      </a:r>
                    </a:p>
                    <a:p>
                      <a:r>
                        <a:rPr lang="ru-RU" dirty="0" smtClean="0"/>
                        <a:t>Защита от повреждений;</a:t>
                      </a:r>
                    </a:p>
                    <a:p>
                      <a:r>
                        <a:rPr lang="ru-RU" dirty="0" smtClean="0"/>
                        <a:t>Избирательная проницаемость (полупроницаемость, избирательный транспорт веществ);</a:t>
                      </a:r>
                    </a:p>
                    <a:p>
                      <a:r>
                        <a:rPr lang="ru-RU" dirty="0" smtClean="0"/>
                        <a:t>Фагоцитоз и </a:t>
                      </a:r>
                      <a:r>
                        <a:rPr lang="ru-RU" dirty="0" err="1" smtClean="0"/>
                        <a:t>пиноцитоз</a:t>
                      </a:r>
                      <a:r>
                        <a:rPr lang="ru-RU" dirty="0" smtClean="0"/>
                        <a:t>;</a:t>
                      </a:r>
                    </a:p>
                    <a:p>
                      <a:r>
                        <a:rPr lang="ru-RU" dirty="0" smtClean="0"/>
                        <a:t>Связь между клетками.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1547" y="3501008"/>
            <a:ext cx="7020905" cy="31722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5445224"/>
            <a:ext cx="1368153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tx1"/>
                </a:solidFill>
              </a:rPr>
              <a:t>гидрофобные</a:t>
            </a:r>
            <a:endParaRPr lang="ru-RU" sz="1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173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Сходство строения клеток автотрофных и гетеротрофных организмов состоит в наличии у них</a:t>
            </a:r>
          </a:p>
          <a:p>
            <a:pPr marL="400050" lvl="1" indent="0">
              <a:buNone/>
            </a:pPr>
            <a:r>
              <a:rPr lang="ru-RU" dirty="0"/>
              <a:t>1) хлоропластов</a:t>
            </a:r>
          </a:p>
          <a:p>
            <a:pPr marL="400050" lvl="1" indent="0">
              <a:buNone/>
            </a:pPr>
            <a:r>
              <a:rPr lang="ru-RU" dirty="0"/>
              <a:t>2) плазматической мембраны</a:t>
            </a:r>
          </a:p>
          <a:p>
            <a:pPr marL="400050" lvl="1" indent="0">
              <a:buNone/>
            </a:pPr>
            <a:r>
              <a:rPr lang="ru-RU" dirty="0"/>
              <a:t>3) оболочки из клетчатки</a:t>
            </a:r>
          </a:p>
          <a:p>
            <a:pPr marL="400050" lvl="1" indent="0">
              <a:buNone/>
            </a:pPr>
            <a:r>
              <a:rPr lang="ru-RU" dirty="0"/>
              <a:t>4) вакуолей с клеточным соком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53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И растительная клетка, и животная клетка имеют</a:t>
            </a:r>
          </a:p>
          <a:p>
            <a:pPr marL="400050" lvl="1" indent="0">
              <a:buNone/>
            </a:pPr>
            <a:r>
              <a:rPr lang="ru-RU" dirty="0"/>
              <a:t>1) хлоропласты</a:t>
            </a:r>
          </a:p>
          <a:p>
            <a:pPr marL="400050" lvl="1" indent="0">
              <a:buNone/>
            </a:pPr>
            <a:r>
              <a:rPr lang="ru-RU" dirty="0"/>
              <a:t>2) митохондрии</a:t>
            </a:r>
          </a:p>
          <a:p>
            <a:pPr marL="400050" lvl="1" indent="0">
              <a:buNone/>
            </a:pPr>
            <a:r>
              <a:rPr lang="ru-RU" dirty="0"/>
              <a:t>3) клеточную стенку</a:t>
            </a:r>
          </a:p>
          <a:p>
            <a:pPr marL="400050" lvl="1" indent="0">
              <a:buNone/>
            </a:pPr>
            <a:r>
              <a:rPr lang="ru-RU" dirty="0"/>
              <a:t>4) центральную вакуоль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193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2600" dirty="0"/>
              <a:t>Установите соответствие между признаком организма и царством, для которого этот признак характерен. Для этого к каждому элементу первого столбца подберите позицию из второго столбца. Впишите в таблицу цифры выбранных ответов.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ПРИЗНАК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А) растут в течение всей жизни</a:t>
            </a:r>
          </a:p>
          <a:p>
            <a:pPr marL="0" indent="0">
              <a:buNone/>
            </a:pPr>
            <a:r>
              <a:rPr lang="ru-RU" dirty="0"/>
              <a:t>Б) активно перемещаются в пространстве</a:t>
            </a:r>
          </a:p>
          <a:p>
            <a:pPr marL="0" indent="0">
              <a:buNone/>
            </a:pPr>
            <a:r>
              <a:rPr lang="ru-RU" dirty="0"/>
              <a:t>В) питаются готовыми органическими веществами</a:t>
            </a:r>
          </a:p>
          <a:p>
            <a:pPr marL="0" indent="0">
              <a:buNone/>
            </a:pPr>
            <a:r>
              <a:rPr lang="ru-RU" dirty="0"/>
              <a:t>Г) образуют органические вещества в процессе фотосинтеза</a:t>
            </a:r>
          </a:p>
          <a:p>
            <a:pPr marL="0" indent="0">
              <a:buNone/>
            </a:pPr>
            <a:r>
              <a:rPr lang="ru-RU" dirty="0"/>
              <a:t>Д) имеют органы чувств</a:t>
            </a:r>
          </a:p>
          <a:p>
            <a:pPr marL="0" indent="0">
              <a:buNone/>
            </a:pPr>
            <a:r>
              <a:rPr lang="ru-RU" dirty="0"/>
              <a:t>Е) являются основным поставщиком кислорода на Земле</a:t>
            </a:r>
          </a:p>
          <a:p>
            <a:pPr marL="0" indent="0" algn="r">
              <a:buNone/>
            </a:pPr>
            <a:endParaRPr lang="ru-RU" b="1" dirty="0" smtClean="0"/>
          </a:p>
          <a:p>
            <a:pPr marL="0" indent="0" algn="r">
              <a:buNone/>
            </a:pPr>
            <a:r>
              <a:rPr lang="ru-RU" b="1" dirty="0" smtClean="0"/>
              <a:t>ЦАРСТВО</a:t>
            </a:r>
            <a:endParaRPr lang="ru-RU" dirty="0"/>
          </a:p>
          <a:p>
            <a:pPr marL="0" indent="0" algn="r">
              <a:buNone/>
            </a:pPr>
            <a:r>
              <a:rPr lang="ru-RU" dirty="0"/>
              <a:t>1) Растения</a:t>
            </a:r>
          </a:p>
          <a:p>
            <a:pPr marL="0" indent="0" algn="r">
              <a:buNone/>
            </a:pPr>
            <a:r>
              <a:rPr lang="ru-RU" dirty="0"/>
              <a:t>2) Животные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778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Как называют клетку, в состав которой входит изображённое клеточное образование?</a:t>
            </a:r>
          </a:p>
          <a:p>
            <a:pPr marL="400050" lvl="1" indent="0">
              <a:buNone/>
            </a:pPr>
            <a:r>
              <a:rPr lang="ru-RU" dirty="0"/>
              <a:t>1) </a:t>
            </a:r>
            <a:r>
              <a:rPr lang="ru-RU" dirty="0" err="1"/>
              <a:t>прокариотная</a:t>
            </a:r>
            <a:endParaRPr lang="ru-RU" dirty="0"/>
          </a:p>
          <a:p>
            <a:pPr marL="400050" lvl="1" indent="0">
              <a:buNone/>
            </a:pPr>
            <a:r>
              <a:rPr lang="ru-RU" dirty="0"/>
              <a:t>2) </a:t>
            </a:r>
            <a:r>
              <a:rPr lang="ru-RU" dirty="0" err="1"/>
              <a:t>эукариотная</a:t>
            </a:r>
            <a:endParaRPr lang="ru-RU" dirty="0"/>
          </a:p>
          <a:p>
            <a:pPr marL="400050" lvl="1" indent="0">
              <a:buNone/>
            </a:pPr>
            <a:r>
              <a:rPr lang="ru-RU" dirty="0"/>
              <a:t>3) автотрофная</a:t>
            </a:r>
          </a:p>
          <a:p>
            <a:pPr marL="400050" lvl="1" indent="0">
              <a:buNone/>
            </a:pPr>
            <a:r>
              <a:rPr lang="ru-RU" dirty="0"/>
              <a:t>4) гетеротрофная</a:t>
            </a:r>
          </a:p>
          <a:p>
            <a:endParaRPr lang="ru-RU" dirty="0"/>
          </a:p>
        </p:txBody>
      </p:sp>
      <p:pic>
        <p:nvPicPr>
          <p:cNvPr id="4" name="Рисунок 3" descr="http://opengia.ru/resources/2E1089DA95CD86F04E76AEB4F5403508-G13RA202-2E1089DA95CD86F04E76AEB4F5403508-2-1396507539/repr-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56992"/>
            <a:ext cx="3237334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024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Какой организм состоит из клеток, клеточные стенки которых состоят из целлюлозы?</a:t>
            </a:r>
          </a:p>
          <a:p>
            <a:pPr marL="0" indent="0">
              <a:buNone/>
            </a:pPr>
            <a:r>
              <a:rPr lang="ru-RU" dirty="0"/>
              <a:t>1</a:t>
            </a:r>
            <a:r>
              <a:rPr lang="ru-RU" dirty="0" smtClean="0"/>
              <a:t>)</a:t>
            </a:r>
            <a:r>
              <a:rPr lang="ru-RU" dirty="0"/>
              <a:t> 3)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251770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17032"/>
            <a:ext cx="241642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45307"/>
            <a:ext cx="1728192" cy="251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53653"/>
            <a:ext cx="81756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62452"/>
            <a:ext cx="81756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49080"/>
            <a:ext cx="2690660" cy="145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9759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Какой цифрой на рисунке обозначен органоид, имеющийся только в растительных клетках?</a:t>
            </a:r>
          </a:p>
        </p:txBody>
      </p:sp>
      <p:pic>
        <p:nvPicPr>
          <p:cNvPr id="4" name="Рисунок 3" descr="http://opengia.ru/resources/46EA56E0AF7788F4481176369B6B6541-GIABIORep2011var2A2-46EA56E0AF7788F4481176369B6B6541-1-1396497231/repr-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77018"/>
            <a:ext cx="5256584" cy="30801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876256" y="3861397"/>
            <a:ext cx="15121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1) 1</a:t>
            </a:r>
          </a:p>
          <a:p>
            <a:r>
              <a:rPr lang="ru-RU" sz="3200" dirty="0"/>
              <a:t>2) 2</a:t>
            </a:r>
          </a:p>
          <a:p>
            <a:r>
              <a:rPr lang="ru-RU" sz="3200" dirty="0"/>
              <a:t>3) 3</a:t>
            </a:r>
          </a:p>
          <a:p>
            <a:r>
              <a:rPr lang="ru-RU" sz="3200" dirty="0"/>
              <a:t>4) 4</a:t>
            </a:r>
          </a:p>
        </p:txBody>
      </p:sp>
    </p:spTree>
    <p:extLst>
      <p:ext uri="{BB962C8B-B14F-4D97-AF65-F5344CB8AC3E}">
        <p14:creationId xmlns:p14="http://schemas.microsoft.com/office/powerpoint/2010/main" xmlns="" val="113371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В качестве запасающего вещества гликоген активно накапливается в клетках</a:t>
            </a:r>
          </a:p>
          <a:p>
            <a:pPr marL="400050" lvl="1" indent="0">
              <a:buNone/>
            </a:pPr>
            <a:r>
              <a:rPr lang="ru-RU" dirty="0"/>
              <a:t>1) печени собаки</a:t>
            </a:r>
          </a:p>
          <a:p>
            <a:pPr marL="400050" lvl="1" indent="0">
              <a:buNone/>
            </a:pPr>
            <a:r>
              <a:rPr lang="ru-RU" dirty="0"/>
              <a:t>2) листьев элодеи</a:t>
            </a:r>
          </a:p>
          <a:p>
            <a:pPr marL="400050" lvl="1" indent="0">
              <a:buNone/>
            </a:pPr>
            <a:r>
              <a:rPr lang="ru-RU" dirty="0"/>
              <a:t>3) клубня картофеля</a:t>
            </a:r>
          </a:p>
          <a:p>
            <a:pPr marL="400050" lvl="1" indent="0">
              <a:buNone/>
            </a:pPr>
            <a:r>
              <a:rPr lang="ru-RU" dirty="0"/>
              <a:t>4) бактерий туберкулёза</a:t>
            </a:r>
          </a:p>
          <a:p>
            <a:pPr marL="0" indent="0">
              <a:buNone/>
            </a:pPr>
            <a:r>
              <a:rPr lang="ru-RU" dirty="0"/>
              <a:t>Растительные клетки способны к фотосинтезу. Этот процесс происходит в</a:t>
            </a:r>
          </a:p>
          <a:p>
            <a:pPr marL="400050" lvl="1" indent="0">
              <a:buNone/>
            </a:pPr>
            <a:r>
              <a:rPr lang="ru-RU" dirty="0"/>
              <a:t>1) рибосомах</a:t>
            </a:r>
          </a:p>
          <a:p>
            <a:pPr marL="400050" lvl="1" indent="0">
              <a:buNone/>
            </a:pPr>
            <a:r>
              <a:rPr lang="ru-RU" dirty="0"/>
              <a:t>2) митохондриях</a:t>
            </a:r>
          </a:p>
          <a:p>
            <a:pPr marL="400050" lvl="1" indent="0">
              <a:buNone/>
            </a:pPr>
            <a:r>
              <a:rPr lang="ru-RU" dirty="0"/>
              <a:t>3) лейкопластах</a:t>
            </a:r>
          </a:p>
          <a:p>
            <a:pPr marL="400050" lvl="1" indent="0">
              <a:buNone/>
            </a:pPr>
            <a:r>
              <a:rPr lang="ru-RU" dirty="0"/>
              <a:t>4) хлоропластах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9071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Общим для растительных и животных клеток является</a:t>
            </a:r>
          </a:p>
          <a:p>
            <a:pPr marL="400050" lvl="1" indent="0">
              <a:buNone/>
            </a:pPr>
            <a:r>
              <a:rPr lang="ru-RU" dirty="0"/>
              <a:t>1) наличие хлоропластов</a:t>
            </a:r>
          </a:p>
          <a:p>
            <a:pPr marL="400050" lvl="1" indent="0">
              <a:buNone/>
            </a:pPr>
            <a:r>
              <a:rPr lang="ru-RU" dirty="0"/>
              <a:t>2) способ питания</a:t>
            </a:r>
          </a:p>
          <a:p>
            <a:pPr marL="400050" lvl="1" indent="0">
              <a:buNone/>
            </a:pPr>
            <a:r>
              <a:rPr lang="ru-RU" dirty="0"/>
              <a:t>3) строение клеточной стенки</a:t>
            </a:r>
          </a:p>
          <a:p>
            <a:pPr marL="400050" lvl="1" indent="0">
              <a:buNone/>
            </a:pPr>
            <a:r>
              <a:rPr lang="ru-RU" dirty="0"/>
              <a:t>4) наличие ядра</a:t>
            </a:r>
          </a:p>
          <a:p>
            <a:pPr marL="0" indent="0">
              <a:buNone/>
            </a:pPr>
            <a:r>
              <a:rPr lang="ru-RU" dirty="0"/>
              <a:t>В состав клеток растений, в отличие от грибов, входят</a:t>
            </a:r>
          </a:p>
          <a:p>
            <a:pPr marL="400050" lvl="1" indent="0">
              <a:buNone/>
            </a:pPr>
            <a:r>
              <a:rPr lang="ru-RU" dirty="0"/>
              <a:t>1) ядра</a:t>
            </a:r>
          </a:p>
          <a:p>
            <a:pPr marL="400050" lvl="1" indent="0">
              <a:buNone/>
            </a:pPr>
            <a:r>
              <a:rPr lang="ru-RU" dirty="0"/>
              <a:t>2) крупные центральные вакуоли</a:t>
            </a:r>
          </a:p>
          <a:p>
            <a:pPr marL="400050" lvl="1" indent="0">
              <a:buNone/>
            </a:pPr>
            <a:r>
              <a:rPr lang="ru-RU" dirty="0"/>
              <a:t>3) митохондрии</a:t>
            </a:r>
          </a:p>
          <a:p>
            <a:pPr marL="400050" lvl="1" indent="0">
              <a:buNone/>
            </a:pPr>
            <a:r>
              <a:rPr lang="ru-RU" dirty="0"/>
              <a:t>4) рибосомы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053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4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600" dirty="0"/>
              <a:t>Установите соответствие между признаком и видом клетки, для которой он характерен. Для этого к каждому элементу первого столбца подберите позицию из второго столбца. Впишите в таблицу цифры выбранных ответов.</a:t>
            </a:r>
          </a:p>
          <a:p>
            <a:pPr marL="0" indent="0">
              <a:buNone/>
            </a:pPr>
            <a:r>
              <a:rPr lang="ru-RU" b="1" dirty="0"/>
              <a:t>ПРИЗНАК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А) наличие клеточной стенки из хитина</a:t>
            </a:r>
          </a:p>
          <a:p>
            <a:pPr marL="0" indent="0">
              <a:buNone/>
            </a:pPr>
            <a:r>
              <a:rPr lang="ru-RU" dirty="0"/>
              <a:t>Б) наличие пластид</a:t>
            </a:r>
          </a:p>
          <a:p>
            <a:pPr marL="0" indent="0">
              <a:buNone/>
            </a:pPr>
            <a:r>
              <a:rPr lang="ru-RU" dirty="0"/>
              <a:t>В) наличие клеточной стенки из целлюлозы</a:t>
            </a:r>
          </a:p>
          <a:p>
            <a:pPr marL="0" indent="0">
              <a:buNone/>
            </a:pPr>
            <a:r>
              <a:rPr lang="ru-RU" dirty="0"/>
              <a:t>Г) наличие запасного вещества в виде крахмала</a:t>
            </a:r>
          </a:p>
          <a:p>
            <a:pPr marL="0" indent="0">
              <a:buNone/>
            </a:pPr>
            <a:r>
              <a:rPr lang="ru-RU" dirty="0"/>
              <a:t>Д) наличие крупных вакуолей с клеточным соком</a:t>
            </a:r>
          </a:p>
          <a:p>
            <a:pPr marL="0" indent="0">
              <a:buNone/>
            </a:pPr>
            <a:r>
              <a:rPr lang="ru-RU" dirty="0"/>
              <a:t>Е) отсутствие пластид</a:t>
            </a:r>
          </a:p>
          <a:p>
            <a:pPr marL="0" indent="0">
              <a:buNone/>
            </a:pPr>
            <a:r>
              <a:rPr lang="ru-RU" b="1" dirty="0"/>
              <a:t>ВИД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1) растительная клетка</a:t>
            </a:r>
          </a:p>
          <a:p>
            <a:pPr marL="0" indent="0">
              <a:buNone/>
            </a:pPr>
            <a:r>
              <a:rPr lang="ru-RU" dirty="0"/>
              <a:t>2) грибная клетка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5873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90033"/>
                </a:solidFill>
              </a:rPr>
              <a:t>Источники информации</a:t>
            </a:r>
            <a:endParaRPr lang="ru-RU" dirty="0">
              <a:solidFill>
                <a:srgbClr val="99003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56584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>
                <a:hlinkClick r:id="rId2"/>
              </a:rPr>
              <a:t>https://im0-tub-ru.yandex.net/i?id=2f216e17140bc54085d148fa6fbbae53&amp;n=33&amp;h=215&amp;w=303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http://www.zoofirma.ru/images/knigi/0999/0986.jpg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https://otvet.imgsmail.ru/download/875a8375f91de049494d6073098e8a2f_4e48aceaf7816a2897efbd1078b42a5b.png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https://im1-tub-ru.yandex.net/i?id=ae8527d5189714b48a08e5c2a8cb84e0&amp;n=33&amp;h=210&amp;w=480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http://distant-lessons.ru/wp-content/uploads/2013/07/membrana-kletki-300x242.jpg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http://test.biologii.net/images/fortest/48/v0.jpg</a:t>
            </a:r>
            <a:endParaRPr lang="ru-RU" dirty="0" smtClean="0"/>
          </a:p>
          <a:p>
            <a:r>
              <a:rPr lang="en-US" dirty="0">
                <a:hlinkClick r:id="rId8"/>
              </a:rPr>
              <a:t>http://teaps.s3.amazonaws.com/images/chto_takoe_citoplazma_struktura-_</a:t>
            </a:r>
            <a:r>
              <a:rPr lang="en-US" dirty="0" smtClean="0">
                <a:hlinkClick r:id="rId8"/>
              </a:rPr>
              <a:t>sostav_i_svojstva_citoplazmi-2.jpg</a:t>
            </a:r>
            <a:endParaRPr lang="ru-RU" dirty="0" smtClean="0"/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cytology.businesscatalyst.com/images/blausen_0350_endoplasmicreticulum_text-crop-u1172.jpg</a:t>
            </a:r>
            <a:endParaRPr lang="ru-RU" dirty="0" smtClean="0"/>
          </a:p>
          <a:p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m.fictionbook.ru/static/bookimages/12/60/55/12605575.bin.dir/h/i_049.jpg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en-US" dirty="0" smtClean="0">
                <a:hlinkClick r:id="rId11"/>
              </a:rPr>
              <a:t>http</a:t>
            </a:r>
            <a:r>
              <a:rPr lang="en-US" dirty="0">
                <a:hlinkClick r:id="rId11"/>
              </a:rPr>
              <a:t>://</a:t>
            </a:r>
            <a:r>
              <a:rPr lang="en-US" dirty="0" smtClean="0">
                <a:hlinkClick r:id="rId11"/>
              </a:rPr>
              <a:t>dok.opredelim.com/pars_docs/refs/21/20331/img13.jpg</a:t>
            </a:r>
            <a:endParaRPr lang="ru-RU" dirty="0" smtClean="0"/>
          </a:p>
          <a:p>
            <a:r>
              <a:rPr lang="en-US" dirty="0">
                <a:hlinkClick r:id="rId12"/>
              </a:rPr>
              <a:t>http://</a:t>
            </a:r>
            <a:r>
              <a:rPr lang="en-US" dirty="0" smtClean="0">
                <a:hlinkClick r:id="rId12"/>
              </a:rPr>
              <a:t>cs7060.vk.me/c540107/v540107296/d3e7/r18gpIsEt4o.jpg</a:t>
            </a:r>
            <a:endParaRPr lang="ru-RU" dirty="0" smtClean="0"/>
          </a:p>
          <a:p>
            <a:r>
              <a:rPr lang="en-US" dirty="0">
                <a:hlinkClick r:id="rId13"/>
              </a:rPr>
              <a:t>http://</a:t>
            </a:r>
            <a:r>
              <a:rPr lang="en-US" dirty="0" smtClean="0">
                <a:hlinkClick r:id="rId13"/>
              </a:rPr>
              <a:t>www.24farm.ru/images/bolezni/mitohondrialnie_zabolevaniya_494.jpg</a:t>
            </a:r>
            <a:endParaRPr lang="ru-RU" dirty="0" smtClean="0"/>
          </a:p>
          <a:p>
            <a:r>
              <a:rPr lang="en-US" dirty="0">
                <a:hlinkClick r:id="rId14"/>
              </a:rPr>
              <a:t>http://</a:t>
            </a:r>
            <a:r>
              <a:rPr lang="en-US" dirty="0" smtClean="0">
                <a:hlinkClick r:id="rId14"/>
              </a:rPr>
              <a:t>m.fictionbook.ru/static/bookimages/12/84/86/12848615.bin.dir/h/i_048.jpg</a:t>
            </a:r>
            <a:endParaRPr lang="ru-RU" dirty="0" smtClean="0"/>
          </a:p>
          <a:p>
            <a:r>
              <a:rPr lang="en-US" dirty="0">
                <a:hlinkClick r:id="rId15"/>
              </a:rPr>
              <a:t>http://</a:t>
            </a:r>
            <a:r>
              <a:rPr lang="en-US" dirty="0" smtClean="0">
                <a:hlinkClick r:id="rId15"/>
              </a:rPr>
              <a:t>ours-nature.ru/new_site/img/2112180390/i_034.jpg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en-US" dirty="0" smtClean="0">
                <a:hlinkClick r:id="rId16"/>
              </a:rPr>
              <a:t>http</a:t>
            </a:r>
            <a:r>
              <a:rPr lang="en-US" dirty="0">
                <a:hlinkClick r:id="rId16"/>
              </a:rPr>
              <a:t>://</a:t>
            </a:r>
            <a:r>
              <a:rPr lang="en-US" dirty="0" smtClean="0">
                <a:hlinkClick r:id="rId16"/>
              </a:rPr>
              <a:t>biolicey2vrn.ru/9-klass/Citolog/12-4_tsitoskelet.jpg</a:t>
            </a:r>
            <a:endParaRPr lang="ru-RU" dirty="0" smtClean="0"/>
          </a:p>
          <a:p>
            <a:r>
              <a:rPr lang="en-US" dirty="0">
                <a:hlinkClick r:id="rId17"/>
              </a:rPr>
              <a:t>http://</a:t>
            </a:r>
            <a:r>
              <a:rPr lang="en-US" dirty="0" smtClean="0">
                <a:hlinkClick r:id="rId17"/>
              </a:rPr>
              <a:t>img11.nnm.ru/e/5/7/8/d/625af8db2f561b6d3a8bc5900eb.jpg</a:t>
            </a:r>
            <a:endParaRPr lang="ru-RU" dirty="0" smtClean="0"/>
          </a:p>
          <a:p>
            <a:r>
              <a:rPr lang="ru-RU" dirty="0" smtClean="0"/>
              <a:t>Задания открытого банка заданий ФИПИ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933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283770"/>
            <a:ext cx="3610744" cy="4525963"/>
          </a:xfrm>
        </p:spPr>
        <p:txBody>
          <a:bodyPr/>
          <a:lstStyle/>
          <a:p>
            <a:r>
              <a:rPr lang="ru-RU" dirty="0" smtClean="0"/>
              <a:t>У растений и грибов имеется клеточная оболочка.</a:t>
            </a:r>
          </a:p>
          <a:p>
            <a:r>
              <a:rPr lang="ru-RU" dirty="0" smtClean="0"/>
              <a:t> У растений из </a:t>
            </a:r>
            <a:r>
              <a:rPr lang="ru-RU" b="1" dirty="0" smtClean="0">
                <a:solidFill>
                  <a:srgbClr val="990033"/>
                </a:solidFill>
              </a:rPr>
              <a:t>целлюлозы</a:t>
            </a:r>
            <a:r>
              <a:rPr lang="ru-RU" b="1" dirty="0" smtClean="0"/>
              <a:t> </a:t>
            </a:r>
            <a:r>
              <a:rPr lang="ru-RU" dirty="0" smtClean="0"/>
              <a:t>(клетчатки), у грибов из </a:t>
            </a:r>
            <a:r>
              <a:rPr lang="ru-RU" b="1" dirty="0" smtClean="0">
                <a:solidFill>
                  <a:srgbClr val="990033"/>
                </a:solidFill>
              </a:rPr>
              <a:t>хитина</a:t>
            </a:r>
            <a:endParaRPr lang="ru-RU" b="1" dirty="0">
              <a:solidFill>
                <a:srgbClr val="990033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567328"/>
            <a:ext cx="4011024" cy="323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698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9A0000"/>
                </a:solidFill>
              </a:rPr>
              <a:t>Транспорт веществ в клетку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3188" y="1700808"/>
            <a:ext cx="5257624" cy="3932703"/>
          </a:xfrm>
        </p:spPr>
      </p:pic>
    </p:spTree>
    <p:extLst>
      <p:ext uri="{BB962C8B-B14F-4D97-AF65-F5344CB8AC3E}">
        <p14:creationId xmlns:p14="http://schemas.microsoft.com/office/powerpoint/2010/main" xmlns="" val="262261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rgbClr val="9A0000"/>
                </a:solidFill>
              </a:rPr>
              <a:t>Транспорт веществ в клетку</a:t>
            </a:r>
            <a:endParaRPr lang="ru-RU" dirty="0">
              <a:solidFill>
                <a:srgbClr val="9A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590" y="1412776"/>
            <a:ext cx="7380820" cy="3229109"/>
          </a:xfrm>
        </p:spPr>
      </p:pic>
    </p:spTree>
    <p:extLst>
      <p:ext uri="{BB962C8B-B14F-4D97-AF65-F5344CB8AC3E}">
        <p14:creationId xmlns:p14="http://schemas.microsoft.com/office/powerpoint/2010/main" xmlns="" val="235059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30848973"/>
              </p:ext>
            </p:extLst>
          </p:nvPr>
        </p:nvGraphicFramePr>
        <p:xfrm>
          <a:off x="179512" y="332656"/>
          <a:ext cx="8784976" cy="3215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Название 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Особенности строения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Функция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990033"/>
                          </a:solidFill>
                        </a:rPr>
                        <a:t>Ядро</a:t>
                      </a:r>
                      <a:endParaRPr lang="ru-RU" b="1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Двойная мембрана с крупными порами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Отделяет ядро от цитоплазмы;</a:t>
                      </a:r>
                    </a:p>
                    <a:p>
                      <a:r>
                        <a:rPr lang="ru-RU" dirty="0" smtClean="0"/>
                        <a:t>Транспорт веществ из ядра в цитоплазму и в обратном направлении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Кариоплазма</a:t>
                      </a:r>
                      <a:r>
                        <a:rPr lang="ru-RU" baseline="0" dirty="0" smtClean="0"/>
                        <a:t> (ядерный сок)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Ядрышко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Образование рибосом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Хромосомы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u="sng" dirty="0" smtClean="0"/>
                        <a:t>Хранение и передача наследственной информации</a:t>
                      </a:r>
                    </a:p>
                    <a:p>
                      <a:r>
                        <a:rPr lang="ru-RU" b="0" u="sng" dirty="0" smtClean="0"/>
                        <a:t>Управление</a:t>
                      </a:r>
                      <a:r>
                        <a:rPr lang="ru-RU" b="0" u="sng" baseline="0" dirty="0" smtClean="0"/>
                        <a:t> процессами жизнедеятельности клетки</a:t>
                      </a:r>
                      <a:endParaRPr lang="ru-RU" b="0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4077072"/>
            <a:ext cx="3682121" cy="261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48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12202359"/>
              </p:ext>
            </p:extLst>
          </p:nvPr>
        </p:nvGraphicFramePr>
        <p:xfrm>
          <a:off x="179512" y="332656"/>
          <a:ext cx="8784976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79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01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757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Название 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Особенности строения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Функция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990033"/>
                          </a:solidFill>
                        </a:rPr>
                        <a:t>Гиалоплазма</a:t>
                      </a:r>
                      <a:r>
                        <a:rPr lang="ru-RU" b="1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endParaRPr lang="ru-RU" b="1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Вязкий раствор органических и неорганических веществ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Среда для органоидов клетки;</a:t>
                      </a:r>
                    </a:p>
                    <a:p>
                      <a:r>
                        <a:rPr lang="ru-RU" dirty="0" smtClean="0"/>
                        <a:t>Протекание химических  реакций;</a:t>
                      </a:r>
                    </a:p>
                    <a:p>
                      <a:r>
                        <a:rPr lang="ru-RU" dirty="0" smtClean="0"/>
                        <a:t>Движение </a:t>
                      </a:r>
                      <a:r>
                        <a:rPr lang="ru-RU" dirty="0" err="1" smtClean="0"/>
                        <a:t>гиалоплазмы</a:t>
                      </a:r>
                      <a:r>
                        <a:rPr lang="ru-RU" dirty="0" smtClean="0"/>
                        <a:t> обеспечивает транспорт веществ.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2852936"/>
            <a:ext cx="3240360" cy="3495388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5580112" y="3933056"/>
            <a:ext cx="122413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948264" y="3748390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гиалоплазма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942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0"/>
            <a:ext cx="4258816" cy="2506290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solidFill>
                  <a:srgbClr val="990033"/>
                </a:solidFill>
              </a:rPr>
              <a:t>Одномембранные</a:t>
            </a:r>
            <a:r>
              <a:rPr lang="ru-RU" sz="3600" dirty="0" smtClean="0">
                <a:solidFill>
                  <a:srgbClr val="990033"/>
                </a:solidFill>
              </a:rPr>
              <a:t> органоиды</a:t>
            </a:r>
            <a:endParaRPr lang="ru-RU" sz="3600" dirty="0">
              <a:solidFill>
                <a:srgbClr val="990033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63680144"/>
              </p:ext>
            </p:extLst>
          </p:nvPr>
        </p:nvGraphicFramePr>
        <p:xfrm>
          <a:off x="251520" y="3221888"/>
          <a:ext cx="8640960" cy="32323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885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473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Название </a:t>
                      </a:r>
                      <a:endParaRPr lang="ru-RU" b="1" dirty="0"/>
                    </a:p>
                  </a:txBody>
                  <a:tcPr marL="84951" marR="8495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Особенности строения</a:t>
                      </a:r>
                      <a:endParaRPr lang="ru-RU" b="1" dirty="0"/>
                    </a:p>
                  </a:txBody>
                  <a:tcPr marL="84951" marR="8495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Функция</a:t>
                      </a:r>
                      <a:endParaRPr lang="ru-RU" b="1" dirty="0"/>
                    </a:p>
                  </a:txBody>
                  <a:tcPr marL="84951" marR="8495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22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990033"/>
                          </a:solidFill>
                          <a:effectLst/>
                        </a:rPr>
                        <a:t>Эндоплазма-</a:t>
                      </a:r>
                      <a:r>
                        <a:rPr lang="ru-RU" sz="1800" b="1" dirty="0" err="1" smtClean="0">
                          <a:solidFill>
                            <a:srgbClr val="990033"/>
                          </a:solidFill>
                          <a:effectLst/>
                        </a:rPr>
                        <a:t>тическая</a:t>
                      </a:r>
                      <a:r>
                        <a:rPr lang="ru-RU" sz="1800" b="1" dirty="0" smtClean="0">
                          <a:solidFill>
                            <a:srgbClr val="990033"/>
                          </a:solidFill>
                          <a:effectLst/>
                        </a:rPr>
                        <a:t> сеть </a:t>
                      </a:r>
                      <a:r>
                        <a:rPr lang="ru-RU" sz="1800" b="1" dirty="0">
                          <a:solidFill>
                            <a:srgbClr val="990033"/>
                          </a:solidFill>
                          <a:effectLst/>
                        </a:rPr>
                        <a:t>(ЭПС)</a:t>
                      </a:r>
                      <a:endParaRPr lang="ru-RU" sz="1800" b="1" dirty="0">
                        <a:solidFill>
                          <a:srgbClr val="9900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26" marR="2812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сложная система трубочек, мешочков, цистерн, отграниченных от цитоплазмы </a:t>
                      </a:r>
                      <a:r>
                        <a:rPr lang="ru-RU" sz="1800" dirty="0" smtClean="0">
                          <a:effectLst/>
                        </a:rPr>
                        <a:t>мембраной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Различают гладкую и шероховатую ЭПС.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26" marR="281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Транспорт веществ;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ЭПС </a:t>
                      </a:r>
                      <a:r>
                        <a:rPr lang="ru-RU" sz="1800" dirty="0">
                          <a:effectLst/>
                        </a:rPr>
                        <a:t>разделяет цитоплазму на от­дельные отсеки, в которых одновременно могут проходить раз­личные химические процессы, не мешая друг другу.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Шероховатая содержит рибосомы, в которых происходит синтез белков. </a:t>
                      </a:r>
                      <a:endParaRPr lang="ru-RU" sz="18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Гладкая </a:t>
                      </a:r>
                      <a:r>
                        <a:rPr lang="ru-RU" sz="1800" dirty="0">
                          <a:effectLst/>
                        </a:rPr>
                        <a:t>ЭПС синтезирует липиды и углеводы</a:t>
                      </a:r>
                      <a:r>
                        <a:rPr lang="ru-RU" sz="1800" dirty="0" smtClean="0">
                          <a:effectLst/>
                        </a:rPr>
                        <a:t>.</a:t>
                      </a:r>
                      <a:endParaRPr lang="ru-RU" sz="1800" dirty="0">
                        <a:effectLst/>
                      </a:endParaRPr>
                    </a:p>
                  </a:txBody>
                  <a:tcPr marL="28126" marR="28126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2562" y="116632"/>
            <a:ext cx="4528719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576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1247</Words>
  <Application>Microsoft Office PowerPoint</Application>
  <PresentationFormat>Экран (4:3)</PresentationFormat>
  <Paragraphs>314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   Цитология наука о клетке. Строение эукариотических клеток</vt:lpstr>
      <vt:lpstr>Слайд 2</vt:lpstr>
      <vt:lpstr>Слайд 3</vt:lpstr>
      <vt:lpstr>Слайд 4</vt:lpstr>
      <vt:lpstr>Транспорт веществ в клетку</vt:lpstr>
      <vt:lpstr>Транспорт веществ в клетку</vt:lpstr>
      <vt:lpstr>Слайд 7</vt:lpstr>
      <vt:lpstr>Слайд 8</vt:lpstr>
      <vt:lpstr>Одномембранные органоиды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Сравнение эукариотических клеток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Сравнение клеток эукариот и прокариот</vt:lpstr>
      <vt:lpstr>Слайд 28</vt:lpstr>
      <vt:lpstr>Примеры заданий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Источники информации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Фарида</cp:lastModifiedBy>
  <cp:revision>29</cp:revision>
  <dcterms:modified xsi:type="dcterms:W3CDTF">2021-03-02T14:27:42Z</dcterms:modified>
</cp:coreProperties>
</file>