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5" d="100"/>
          <a:sy n="75" d="100"/>
        </p:scale>
        <p:origin x="946" y="46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34422-0E4E-46CE-9F37-AA9632790AFC}" type="datetimeFigureOut">
              <a:rPr lang="ru-RU" smtClean="0"/>
              <a:t>01.11.2024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1F407-E342-48A8-9A4F-24BA8DE503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78919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34422-0E4E-46CE-9F37-AA9632790AFC}" type="datetimeFigureOut">
              <a:rPr lang="ru-RU" smtClean="0"/>
              <a:t>01.11.2024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1F407-E342-48A8-9A4F-24BA8DE503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12067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34422-0E4E-46CE-9F37-AA9632790AFC}" type="datetimeFigureOut">
              <a:rPr lang="ru-RU" smtClean="0"/>
              <a:t>01.11.2024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1F407-E342-48A8-9A4F-24BA8DE503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13080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34422-0E4E-46CE-9F37-AA9632790AFC}" type="datetimeFigureOut">
              <a:rPr lang="ru-RU" smtClean="0"/>
              <a:t>01.11.2024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1F407-E342-48A8-9A4F-24BA8DE503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99797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34422-0E4E-46CE-9F37-AA9632790AFC}" type="datetimeFigureOut">
              <a:rPr lang="ru-RU" smtClean="0"/>
              <a:t>01.11.2024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1F407-E342-48A8-9A4F-24BA8DE503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89049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34422-0E4E-46CE-9F37-AA9632790AFC}" type="datetimeFigureOut">
              <a:rPr lang="ru-RU" smtClean="0"/>
              <a:t>01.11.2024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1F407-E342-48A8-9A4F-24BA8DE503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63047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34422-0E4E-46CE-9F37-AA9632790AFC}" type="datetimeFigureOut">
              <a:rPr lang="ru-RU" smtClean="0"/>
              <a:t>01.11.2024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1F407-E342-48A8-9A4F-24BA8DE503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9359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34422-0E4E-46CE-9F37-AA9632790AFC}" type="datetimeFigureOut">
              <a:rPr lang="ru-RU" smtClean="0"/>
              <a:t>01.11.2024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1F407-E342-48A8-9A4F-24BA8DE503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78361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34422-0E4E-46CE-9F37-AA9632790AFC}" type="datetimeFigureOut">
              <a:rPr lang="ru-RU" smtClean="0"/>
              <a:t>01.11.2024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1F407-E342-48A8-9A4F-24BA8DE503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57492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34422-0E4E-46CE-9F37-AA9632790AFC}" type="datetimeFigureOut">
              <a:rPr lang="ru-RU" smtClean="0"/>
              <a:t>01.11.2024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1F407-E342-48A8-9A4F-24BA8DE503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75491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34422-0E4E-46CE-9F37-AA9632790AFC}" type="datetimeFigureOut">
              <a:rPr lang="ru-RU" smtClean="0"/>
              <a:t>01.11.2024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1F407-E342-48A8-9A4F-24BA8DE503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34804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F34422-0E4E-46CE-9F37-AA9632790AFC}" type="datetimeFigureOut">
              <a:rPr lang="ru-RU" smtClean="0"/>
              <a:t>01.11.2024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11F407-E342-48A8-9A4F-24BA8DE503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30311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oooropp.ru/?ysclid=m2xfrwshxc338400145" TargetMode="External"/><Relationship Id="rId13" Type="http://schemas.openxmlformats.org/officeDocument/2006/relationships/hyperlink" Target="https://www.sberbank.ru/ru/person/kibrary" TargetMode="External"/><Relationship Id="rId3" Type="http://schemas.openxmlformats.org/officeDocument/2006/relationships/hyperlink" Target="http://pravo.gov.ru/?oprd=1%5C&amp;ysclid=m2xfuski6i13499813" TargetMode="External"/><Relationship Id="rId7" Type="http://schemas.openxmlformats.org/officeDocument/2006/relationships/hyperlink" Target="http://nac.gov.ru/" TargetMode="External"/><Relationship Id="rId12" Type="http://schemas.openxmlformats.org/officeDocument/2006/relationships/hyperlink" Target="https://&#1084;&#1074;&#1076;.&#1088;&#1092;/mvd/structure1/Upravlenija/&#1091;&#1073;&#1082;" TargetMode="External"/><Relationship Id="rId2" Type="http://schemas.openxmlformats.org/officeDocument/2006/relationships/hyperlink" Target="https://www.garant.ru/?ysclid=m2xfsc3qto903815823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rospotrebnadzor.ru/?ysclid=m2xfyewpeb108104326" TargetMode="External"/><Relationship Id="rId11" Type="http://schemas.openxmlformats.org/officeDocument/2006/relationships/hyperlink" Target="https://&#1084;&#1074;&#1076;.&#1088;&#1092;/Videoarhiv/Socialnajareklama" TargetMode="External"/><Relationship Id="rId5" Type="http://schemas.openxmlformats.org/officeDocument/2006/relationships/hyperlink" Target="https://rkn.gov.ru/?ysclid=m2xfxizqa5324214665" TargetMode="External"/><Relationship Id="rId10" Type="http://schemas.openxmlformats.org/officeDocument/2006/relationships/hyperlink" Target="http://www.rsn-rb.ru/?ysclid=m2xg15ku73550715293" TargetMode="External"/><Relationship Id="rId4" Type="http://schemas.openxmlformats.org/officeDocument/2006/relationships/hyperlink" Target="https://mchs.gov.ru/?ysclid=m2xfww4zwq848818026" TargetMode="External"/><Relationship Id="rId9" Type="http://schemas.openxmlformats.org/officeDocument/2006/relationships/hyperlink" Target="https://minzdrav.gov.ru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59802" y="3108420"/>
            <a:ext cx="9144000" cy="2387600"/>
          </a:xfrm>
        </p:spPr>
        <p:txBody>
          <a:bodyPr>
            <a:noAutofit/>
          </a:bodyPr>
          <a:lstStyle/>
          <a:p>
            <a:r>
              <a:rPr lang="ru-RU" sz="4000" b="1" dirty="0"/>
              <a:t>ОРГАНИЗАЦИЯ И ПРОВЕДЕНИЕ</a:t>
            </a:r>
            <a:br>
              <a:rPr lang="ru-RU" sz="4000" b="1" dirty="0"/>
            </a:br>
            <a:r>
              <a:rPr lang="ru-RU" sz="4000" b="1" dirty="0"/>
              <a:t>МУНИЦИПАЛЬНОГО ЭТАПА</a:t>
            </a:r>
            <a:br>
              <a:rPr lang="ru-RU" sz="4000" b="1" dirty="0"/>
            </a:br>
            <a:r>
              <a:rPr lang="ru-RU" sz="4000" b="1" dirty="0"/>
              <a:t>ВСЕРОССИЙСКОЙ ОЛИМПИАДЫ ШКОЛЬНИКОВ</a:t>
            </a:r>
            <a:br>
              <a:rPr lang="ru-RU" sz="4000" b="1" dirty="0"/>
            </a:br>
            <a:r>
              <a:rPr lang="ru-RU" sz="4000" b="1" dirty="0"/>
              <a:t> ПО </a:t>
            </a:r>
            <a:br>
              <a:rPr lang="ru-RU" sz="4000" b="1" dirty="0"/>
            </a:br>
            <a:r>
              <a:rPr lang="ru-RU" sz="4000" b="1" dirty="0"/>
              <a:t>ОСНОВАМ</a:t>
            </a:r>
            <a:br>
              <a:rPr lang="ru-RU" sz="4000" b="1" dirty="0"/>
            </a:br>
            <a:r>
              <a:rPr lang="ru-RU" sz="4000" b="1" dirty="0"/>
              <a:t>БЕЗОПАСНОСТИ И ЗАЩИТЫ РОДИНЫ</a:t>
            </a:r>
            <a:br>
              <a:rPr lang="ru-RU" sz="4000" b="1" dirty="0"/>
            </a:br>
            <a:endParaRPr lang="ru-RU" sz="40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043" y="5659394"/>
            <a:ext cx="11719997" cy="992639"/>
          </a:xfrm>
        </p:spPr>
        <p:txBody>
          <a:bodyPr/>
          <a:lstStyle/>
          <a:p>
            <a:r>
              <a:rPr lang="ru-RU" dirty="0"/>
              <a:t>Н.О. Кузнецова </a:t>
            </a:r>
          </a:p>
          <a:p>
            <a:pPr algn="just"/>
            <a:r>
              <a:rPr lang="ru-RU" dirty="0"/>
              <a:t>кандидат биологических наук, доцент кафедры ОЗ и БЖ ФГБОУ ВО БГПУ им. М. </a:t>
            </a:r>
            <a:r>
              <a:rPr lang="ru-RU" dirty="0" err="1"/>
              <a:t>Акмуллы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164183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6748"/>
            <a:ext cx="12192000" cy="65275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17610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49655" y="1366608"/>
            <a:ext cx="4937157" cy="5139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/>
              <a:t>5 вопросов, а также не менее 20 заданий в форме тестов закрытого типа, время на решение – не более 90 минут</a:t>
            </a:r>
          </a:p>
          <a:p>
            <a:pPr algn="just"/>
            <a:r>
              <a:rPr lang="ru-RU" sz="2400" dirty="0">
                <a:solidFill>
                  <a:schemeClr val="accent6">
                    <a:lumMod val="75000"/>
                  </a:schemeClr>
                </a:solidFill>
              </a:rPr>
              <a:t>Комплект материалов для организации теоретического тура: </a:t>
            </a:r>
          </a:p>
          <a:p>
            <a:pPr algn="just"/>
            <a:r>
              <a:rPr lang="ru-RU" sz="2400" dirty="0">
                <a:solidFill>
                  <a:schemeClr val="accent6">
                    <a:lumMod val="75000"/>
                  </a:schemeClr>
                </a:solidFill>
              </a:rPr>
              <a:t>Для участников:</a:t>
            </a:r>
          </a:p>
          <a:p>
            <a:pPr algn="just"/>
            <a:r>
              <a:rPr lang="ru-RU" sz="2400" dirty="0">
                <a:solidFill>
                  <a:schemeClr val="accent6">
                    <a:lumMod val="75000"/>
                  </a:schemeClr>
                </a:solidFill>
              </a:rPr>
              <a:t>➢ бланк заданий; </a:t>
            </a:r>
          </a:p>
          <a:p>
            <a:pPr algn="just"/>
            <a:r>
              <a:rPr lang="ru-RU" sz="2400" dirty="0">
                <a:solidFill>
                  <a:schemeClr val="accent6">
                    <a:lumMod val="75000"/>
                  </a:schemeClr>
                </a:solidFill>
              </a:rPr>
              <a:t>➢ бланк ответов. </a:t>
            </a:r>
          </a:p>
          <a:p>
            <a:pPr algn="just"/>
            <a:r>
              <a:rPr lang="ru-RU" sz="2400" dirty="0">
                <a:solidFill>
                  <a:schemeClr val="accent6">
                    <a:lumMod val="75000"/>
                  </a:schemeClr>
                </a:solidFill>
              </a:rPr>
              <a:t>Для жюри: </a:t>
            </a:r>
          </a:p>
          <a:p>
            <a:pPr algn="just"/>
            <a:r>
              <a:rPr lang="ru-RU" sz="2400" dirty="0">
                <a:solidFill>
                  <a:schemeClr val="accent6">
                    <a:lumMod val="75000"/>
                  </a:schemeClr>
                </a:solidFill>
              </a:rPr>
              <a:t>➢ критерии и методика оценивания выполненных олимпиадных заданий.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6252927" y="1486420"/>
            <a:ext cx="5534685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/>
              <a:t>От 4 до 6 заданий (на выполнение уходит не более 20 минут). </a:t>
            </a:r>
          </a:p>
          <a:p>
            <a:pPr algn="just"/>
            <a:r>
              <a:rPr lang="ru-RU" sz="2000" dirty="0">
                <a:solidFill>
                  <a:schemeClr val="accent6">
                    <a:lumMod val="75000"/>
                  </a:schemeClr>
                </a:solidFill>
              </a:rPr>
              <a:t>Комплект материалов для организации практического тура олимпиады </a:t>
            </a:r>
          </a:p>
          <a:p>
            <a:pPr algn="just"/>
            <a:r>
              <a:rPr lang="ru-RU" sz="2000" dirty="0">
                <a:solidFill>
                  <a:schemeClr val="accent6">
                    <a:lumMod val="75000"/>
                  </a:schemeClr>
                </a:solidFill>
              </a:rPr>
              <a:t>➢ бланк заданий; </a:t>
            </a:r>
          </a:p>
          <a:p>
            <a:pPr algn="just"/>
            <a:r>
              <a:rPr lang="ru-RU" sz="2000" dirty="0">
                <a:solidFill>
                  <a:schemeClr val="accent6">
                    <a:lumMod val="75000"/>
                  </a:schemeClr>
                </a:solidFill>
              </a:rPr>
              <a:t>➢ приложение к заданиям (технологическая карта); </a:t>
            </a:r>
          </a:p>
          <a:p>
            <a:pPr algn="just"/>
            <a:r>
              <a:rPr lang="ru-RU" sz="2000" dirty="0">
                <a:solidFill>
                  <a:schemeClr val="accent6">
                    <a:lumMod val="75000"/>
                  </a:schemeClr>
                </a:solidFill>
              </a:rPr>
              <a:t>➢ критерии и методика оценивания выполненных олимпиадных заданий для работы жюри. </a:t>
            </a:r>
          </a:p>
          <a:p>
            <a:pPr algn="just"/>
            <a:r>
              <a:rPr lang="ru-RU" sz="2000" dirty="0">
                <a:solidFill>
                  <a:schemeClr val="accent6">
                    <a:lumMod val="75000"/>
                  </a:schemeClr>
                </a:solidFill>
              </a:rPr>
              <a:t>Дополнительно (в соответствии с содержанием заданий и условиями проведения) может потребоваться распечатать: карточки с заданиями для участников.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679010" y="289710"/>
            <a:ext cx="4164594" cy="99098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/>
              <a:t>Теоретический тур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6661842" y="289710"/>
            <a:ext cx="4164594" cy="99098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/>
              <a:t>Практический тур</a:t>
            </a:r>
          </a:p>
        </p:txBody>
      </p:sp>
    </p:spTree>
    <p:extLst>
      <p:ext uri="{BB962C8B-B14F-4D97-AF65-F5344CB8AC3E}">
        <p14:creationId xmlns:p14="http://schemas.microsoft.com/office/powerpoint/2010/main" val="12595670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6250" y="471487"/>
            <a:ext cx="11239500" cy="5915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34594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7437" y="660902"/>
            <a:ext cx="11738405" cy="5518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52576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19669" y="610136"/>
            <a:ext cx="10767588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Веревка Ø 10-11 мм, веревка Ø 6 мм 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Мат гимнастический 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Коврик туристический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Линейка (длина 40-50 см, цена деления 1 мм) 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Транспортир полукруговой (цена деления 1 град) 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Компас магнитный спортивный с ценой делений 2 градуса 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Бинт широкий 14 см×7 см 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Жгуты кровоостанавливающие (различных моделей)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Охладительные элементы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Огнетушители различных типов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Комплекты боевой одежды пожарного БОП-1 (куртка, брюки, пояс, перчатки (краги), каска с забралом)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Общевойсковой защитный комплект (ОЗК) (защитный плащ, защитные чулки, защитный перчатки летние)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Противогазы гражданские ГП-7 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Модели массогабаритные стрелкового оружия (АКМ, АК-74, РПК, СВД, СКС, ПМ) 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Патроны учебные 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Мячи теннисные 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Роботы-тренажеры, имитирующие состояние клинической смерти; биологической смерти; комы; кровотечения из бедренной артерии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Телефон 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Таблички информационные 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Стойки для обозначения мест выполнения заданий 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Секундомеры электронные 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Карандаш простой 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Ручка шариковая чёрного цвета 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Блок для записей 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Липкая лента (скотч широкий) 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Швейные хлопчатобумажные нитки (торговый номер 40-60)</a:t>
            </a:r>
          </a:p>
        </p:txBody>
      </p:sp>
    </p:spTree>
    <p:extLst>
      <p:ext uri="{BB962C8B-B14F-4D97-AF65-F5344CB8AC3E}">
        <p14:creationId xmlns:p14="http://schemas.microsoft.com/office/powerpoint/2010/main" val="21422411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31549" y="624689"/>
            <a:ext cx="5959091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https://www.garant.ru/?ysclid=m2xfsc3qto903815823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Система Грант</a:t>
            </a:r>
          </a:p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http://pravo.gov.ru/?oprd=1%5C&amp;ysclid=m2xfuski6i13499813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Официальный портал правовой информации</a:t>
            </a:r>
          </a:p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https://mchs.gov.ru/?ysclid=m2xfww4zwq848818026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Сайт МЧС России </a:t>
            </a:r>
          </a:p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https://rkn.gov.ru/?ysclid=m2xfxizqa5324214665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Роскомнадзор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https://www.rospotrebnadzor.ru/?ysclid=m2xfyewpeb108104326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Федеральная служба по надзору в сфере защиты прав потребителей и благополучия человека</a:t>
            </a:r>
          </a:p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http://nac.gov.ru/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Национальный антитеррористический комитет</a:t>
            </a:r>
          </a:p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  <a:hlinkClick r:id="rId8"/>
              </a:rPr>
              <a:t>https://oooropp.ru/?ysclid=m2xfrwshxc338400145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Всероссийское общество первой помощи </a:t>
            </a:r>
          </a:p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  <a:hlinkClick r:id="rId9"/>
              </a:rPr>
              <a:t>https://minzdrav.gov.ru/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Минздрав России</a:t>
            </a:r>
          </a:p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  <a:hlinkClick r:id="rId10"/>
              </a:rPr>
              <a:t>http://www.rsn-rb.ru/?ysclid=m2xg15ku73550715293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Государственный комитет Республики Башкортостан по ветеринарии</a:t>
            </a:r>
          </a:p>
          <a:p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МВД России: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  <a:hlinkClick r:id="rId11"/>
              </a:rPr>
              <a:t>https://мвд.рф/Videoarhiv/Socialnajareklama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  <a:hlinkClick r:id="rId12"/>
              </a:rPr>
              <a:t>https://мвд.рф/mvd/structure1/Upravlenija/убк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t.me/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cyberpolice_rus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A144AD3A-B934-4F7C-93B5-B3E243C7A899}"/>
              </a:ext>
            </a:extLst>
          </p:cNvPr>
          <p:cNvSpPr/>
          <p:nvPr/>
        </p:nvSpPr>
        <p:spPr>
          <a:xfrm>
            <a:off x="6990081" y="325120"/>
            <a:ext cx="50800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Банк России</a:t>
            </a: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cbr.ru/protection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rights/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finprosvet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vk.com/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cbr_official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t.me/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centalbank_Rissia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https://dni-fg.ru/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https://fincult_info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https://doligra.ru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t.me/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fintrack_cbr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t.me/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fincult_info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vk.com/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finprosv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Минцифры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России: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https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://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www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gosuslugi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cybersecui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ty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https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://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киберзож.рф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https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://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выучисвоюроль.рф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https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://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прокачайскиллзащиты.рф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https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://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готовкцифре.рф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t.me/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mintsifry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Интернет-ресурсы финансово-кредитных учреждений, операторов связи и компаний, осуществляющих деятельность в сфере информационной безопасности: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13"/>
              </a:rPr>
              <a:t>https://www.sberbank.ru/ru/person/kibrar</a:t>
            </a:r>
            <a:r>
              <a:rPr lang="en-US" sz="14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13"/>
              </a:rPr>
              <a:t>y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https://learn.vtb.ru/fingram/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https://megafon.ru/help/antifraud/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https://kaspersky.ru/resource-center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https://kids.kaspersky.ru/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https://rocit.ru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1953678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</TotalTime>
  <Words>672</Words>
  <Application>Microsoft Office PowerPoint</Application>
  <PresentationFormat>Широкоэкранный</PresentationFormat>
  <Paragraphs>82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Тема Office</vt:lpstr>
      <vt:lpstr>ОРГАНИЗАЦИЯ И ПРОВЕДЕНИЕ МУНИЦИПАЛЬНОГО ЭТАПА ВСЕРОССИЙСКОЙ ОЛИМПИАДЫ ШКОЛЬНИКОВ  ПО  ОСНОВАМ БЕЗОПАСНОСТИ И ЗАЩИТЫ РОДИНЫ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windows</dc:creator>
  <cp:lastModifiedBy>User</cp:lastModifiedBy>
  <cp:revision>12</cp:revision>
  <dcterms:created xsi:type="dcterms:W3CDTF">2024-10-31T14:31:23Z</dcterms:created>
  <dcterms:modified xsi:type="dcterms:W3CDTF">2024-11-01T05:34:20Z</dcterms:modified>
</cp:coreProperties>
</file>